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3" r:id="rId7"/>
    <p:sldId id="264" r:id="rId8"/>
    <p:sldId id="265" r:id="rId9"/>
    <p:sldId id="259" r:id="rId10"/>
    <p:sldId id="262" r:id="rId11"/>
    <p:sldId id="267" r:id="rId12"/>
    <p:sldId id="266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6274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7584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7788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29722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1615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3331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4633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3658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62377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89741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8596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CCCEB-690E-3945-816A-F745625E39F3}" type="datetimeFigureOut">
              <a:rPr lang="en-US" smtClean="0"/>
              <a:pPr/>
              <a:t>7/15/16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72834-FFD2-CB4D-99BE-37B8407C6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337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mallangles.net/sassie/trac/wiki/developer_not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“software engineering”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US" dirty="0" smtClean="0"/>
              <a:t>nformal introduction to developing in </a:t>
            </a:r>
            <a:r>
              <a:rPr lang="en-US" dirty="0" err="1" smtClean="0"/>
              <a:t>sassie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695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/>
              <a:t>t</a:t>
            </a:r>
            <a:r>
              <a:rPr lang="en-US" dirty="0" smtClean="0"/>
              <a:t>welve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8517"/>
            <a:ext cx="2744537" cy="4388852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sascalc.py</a:t>
            </a:r>
            <a:endParaRPr lang="en-US" dirty="0"/>
          </a:p>
          <a:p>
            <a:r>
              <a:rPr lang="en-US" dirty="0" err="1"/>
              <a:t>sasconfig.py</a:t>
            </a:r>
            <a:endParaRPr lang="en-US" dirty="0"/>
          </a:p>
          <a:p>
            <a:r>
              <a:rPr lang="en-US" dirty="0" err="1"/>
              <a:t>sasio.py</a:t>
            </a:r>
            <a:endParaRPr lang="en-US" dirty="0"/>
          </a:p>
          <a:p>
            <a:r>
              <a:rPr lang="en-US" dirty="0" err="1"/>
              <a:t>sasmath.py</a:t>
            </a:r>
            <a:endParaRPr lang="en-US" dirty="0"/>
          </a:p>
          <a:p>
            <a:r>
              <a:rPr lang="en-US" dirty="0" err="1"/>
              <a:t>sasmol.py</a:t>
            </a:r>
            <a:endParaRPr lang="en-US" dirty="0"/>
          </a:p>
          <a:p>
            <a:r>
              <a:rPr lang="en-US" dirty="0" err="1"/>
              <a:t>sasop.py</a:t>
            </a:r>
            <a:endParaRPr lang="en-US" dirty="0"/>
          </a:p>
          <a:p>
            <a:r>
              <a:rPr lang="en-US" dirty="0" err="1"/>
              <a:t>saspdbrx.py</a:t>
            </a:r>
            <a:endParaRPr lang="en-US" dirty="0"/>
          </a:p>
          <a:p>
            <a:r>
              <a:rPr lang="en-US" dirty="0" err="1"/>
              <a:t>sasproperties.py</a:t>
            </a:r>
            <a:endParaRPr lang="en-US" dirty="0"/>
          </a:p>
          <a:p>
            <a:r>
              <a:rPr lang="en-US" dirty="0" err="1"/>
              <a:t>sassubset.py</a:t>
            </a:r>
            <a:endParaRPr lang="en-US" dirty="0"/>
          </a:p>
          <a:p>
            <a:r>
              <a:rPr lang="en-US" dirty="0" err="1"/>
              <a:t>sasutil.py</a:t>
            </a:r>
            <a:endParaRPr lang="en-US" dirty="0"/>
          </a:p>
          <a:p>
            <a:r>
              <a:rPr lang="en-US" dirty="0" err="1"/>
              <a:t>sasview.py</a:t>
            </a:r>
            <a:endParaRPr lang="en-US" dirty="0"/>
          </a:p>
          <a:p>
            <a:r>
              <a:rPr lang="en-US" dirty="0" err="1"/>
              <a:t>sasview_vmd.py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80049" y="1295796"/>
            <a:ext cx="448707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Handle definition of molecules</a:t>
            </a:r>
          </a:p>
          <a:p>
            <a:endParaRPr lang="en-US" dirty="0" smtClean="0"/>
          </a:p>
          <a:p>
            <a:r>
              <a:rPr lang="en-US" dirty="0" smtClean="0"/>
              <a:t>Input / output</a:t>
            </a:r>
          </a:p>
          <a:p>
            <a:endParaRPr lang="en-US" dirty="0" smtClean="0"/>
          </a:p>
          <a:p>
            <a:r>
              <a:rPr lang="en-US" dirty="0" smtClean="0"/>
              <a:t>Subsets for specific operations</a:t>
            </a:r>
          </a:p>
          <a:p>
            <a:endParaRPr lang="en-US" dirty="0" smtClean="0"/>
          </a:p>
          <a:p>
            <a:r>
              <a:rPr lang="en-US" dirty="0" smtClean="0"/>
              <a:t>Data is an attribute of a </a:t>
            </a:r>
            <a:r>
              <a:rPr lang="en-US" dirty="0" err="1" smtClean="0"/>
              <a:t>sasmol</a:t>
            </a:r>
            <a:r>
              <a:rPr lang="en-US" dirty="0" smtClean="0"/>
              <a:t> object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Allows one to think about the physics and less</a:t>
            </a:r>
          </a:p>
          <a:p>
            <a:r>
              <a:rPr lang="en-US" dirty="0" smtClean="0"/>
              <a:t>about data / array management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4622624" y="3320513"/>
            <a:ext cx="4561465" cy="32316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8100" y="3327400"/>
            <a:ext cx="4561465" cy="32316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-1" y="592231"/>
            <a:ext cx="4599565" cy="3004665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SasMol</a:t>
            </a:r>
            <a:r>
              <a:rPr lang="en-US" sz="2000" dirty="0" smtClean="0"/>
              <a:t> </a:t>
            </a:r>
          </a:p>
          <a:p>
            <a:pPr lvl="1"/>
            <a:r>
              <a:rPr lang="en-US" sz="1600" dirty="0" smtClean="0"/>
              <a:t>Python and C++ (2011) library for molecular manipulation</a:t>
            </a:r>
          </a:p>
          <a:p>
            <a:pPr lvl="1"/>
            <a:r>
              <a:rPr lang="en-US" sz="1600" dirty="0" err="1" smtClean="0"/>
              <a:t>Numpy</a:t>
            </a:r>
            <a:r>
              <a:rPr lang="en-US" sz="1600" dirty="0" smtClean="0"/>
              <a:t> &amp; Eigen data structures</a:t>
            </a:r>
          </a:p>
          <a:p>
            <a:pPr lvl="1"/>
            <a:r>
              <a:rPr lang="en-US" sz="1600" dirty="0" smtClean="0"/>
              <a:t>Object and sub-object selection and manipulation</a:t>
            </a:r>
          </a:p>
          <a:p>
            <a:pPr lvl="1"/>
            <a:r>
              <a:rPr lang="en-US" sz="1600" dirty="0" smtClean="0"/>
              <a:t>File I/O</a:t>
            </a:r>
          </a:p>
          <a:p>
            <a:pPr lvl="1"/>
            <a:r>
              <a:rPr lang="en-US" sz="1600" dirty="0" smtClean="0"/>
              <a:t>C++ / CUDA GPU access &amp; optimization</a:t>
            </a:r>
          </a:p>
          <a:p>
            <a:pPr lvl="1"/>
            <a:r>
              <a:rPr lang="en-US" sz="1600" dirty="0" smtClean="0"/>
              <a:t>20,000 lines unit / integration tests</a:t>
            </a:r>
          </a:p>
          <a:p>
            <a:pPr lvl="1">
              <a:buNone/>
            </a:pPr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061981" y="6488668"/>
            <a:ext cx="2978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Curtis (forever in preparation)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492375" y="172099"/>
            <a:ext cx="6343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General programming tools &amp; libraries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622624" y="3492096"/>
            <a:ext cx="4648027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sasmol::SasMol</a:t>
            </a:r>
            <a:r>
              <a:rPr lang="en-US" dirty="0" smtClean="0"/>
              <a:t> mol ;</a:t>
            </a:r>
          </a:p>
          <a:p>
            <a:r>
              <a:rPr lang="en-US" dirty="0" err="1" smtClean="0"/>
              <a:t>mol.read_pdb(‘test.pdb</a:t>
            </a:r>
            <a:r>
              <a:rPr lang="en-US" dirty="0" smtClean="0"/>
              <a:t>’) ;</a:t>
            </a:r>
          </a:p>
          <a:p>
            <a:endParaRPr lang="en-US" dirty="0" smtClean="0"/>
          </a:p>
          <a:p>
            <a:r>
              <a:rPr lang="en-US" dirty="0" smtClean="0"/>
              <a:t>com = </a:t>
            </a:r>
            <a:r>
              <a:rPr lang="en-US" dirty="0" err="1" smtClean="0"/>
              <a:t>mol.calc_com(frame</a:t>
            </a:r>
            <a:r>
              <a:rPr lang="en-US" dirty="0" smtClean="0"/>
              <a:t>) ;</a:t>
            </a:r>
          </a:p>
          <a:p>
            <a:endParaRPr lang="en-US" dirty="0" smtClean="0"/>
          </a:p>
          <a:p>
            <a:r>
              <a:rPr lang="en-US" dirty="0" err="1" smtClean="0"/>
              <a:t>mol.move_to(frame,com</a:t>
            </a:r>
            <a:r>
              <a:rPr lang="en-US" dirty="0" smtClean="0"/>
              <a:t>) ;</a:t>
            </a:r>
          </a:p>
          <a:p>
            <a:endParaRPr lang="en-US" dirty="0" smtClean="0"/>
          </a:p>
          <a:p>
            <a:r>
              <a:rPr lang="en-US" dirty="0" smtClean="0"/>
              <a:t>mask = </a:t>
            </a:r>
            <a:r>
              <a:rPr lang="en-US" dirty="0" err="1" smtClean="0"/>
              <a:t>mol.get_subset_mask(“resid</a:t>
            </a:r>
            <a:r>
              <a:rPr lang="en-US" dirty="0" smtClean="0"/>
              <a:t> 3”) ;</a:t>
            </a:r>
          </a:p>
          <a:p>
            <a:r>
              <a:rPr lang="en-US" dirty="0" err="1" smtClean="0"/>
              <a:t>coor</a:t>
            </a:r>
            <a:r>
              <a:rPr lang="en-US" dirty="0" smtClean="0"/>
              <a:t> = </a:t>
            </a:r>
            <a:r>
              <a:rPr lang="en-US" dirty="0" err="1" smtClean="0"/>
              <a:t>mol.get_coor_using_mask(frame,mask</a:t>
            </a:r>
            <a:r>
              <a:rPr lang="en-US" dirty="0" smtClean="0"/>
              <a:t>) ;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3500" y="3492096"/>
            <a:ext cx="4561465" cy="2862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mol = sasmol.SasMol(0)</a:t>
            </a:r>
          </a:p>
          <a:p>
            <a:r>
              <a:rPr lang="en-US" dirty="0" err="1" smtClean="0"/>
              <a:t>mol.read_pdb(‘test.pdb</a:t>
            </a:r>
            <a:r>
              <a:rPr lang="en-US" dirty="0" smtClean="0"/>
              <a:t>’)</a:t>
            </a:r>
          </a:p>
          <a:p>
            <a:endParaRPr lang="en-US" dirty="0" smtClean="0"/>
          </a:p>
          <a:p>
            <a:r>
              <a:rPr lang="en-US" dirty="0" smtClean="0"/>
              <a:t>com = </a:t>
            </a:r>
            <a:r>
              <a:rPr lang="en-US" dirty="0" err="1" smtClean="0"/>
              <a:t>mol.calc_com(frame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mol.move_to(frame,com</a:t>
            </a:r>
            <a:r>
              <a:rPr lang="en-US" dirty="0" smtClean="0"/>
              <a:t>) </a:t>
            </a:r>
          </a:p>
          <a:p>
            <a:endParaRPr lang="en-US" dirty="0" smtClean="0"/>
          </a:p>
          <a:p>
            <a:r>
              <a:rPr lang="en-US" dirty="0" smtClean="0"/>
              <a:t>mask = </a:t>
            </a:r>
            <a:r>
              <a:rPr lang="en-US" dirty="0" err="1" smtClean="0"/>
              <a:t>mol.get_subset_mask(“resid[i</a:t>
            </a:r>
            <a:r>
              <a:rPr lang="en-US" dirty="0" smtClean="0"/>
              <a:t>] == ‘3’”)</a:t>
            </a:r>
          </a:p>
          <a:p>
            <a:r>
              <a:rPr lang="en-US" dirty="0" err="1" smtClean="0"/>
              <a:t>coor</a:t>
            </a:r>
            <a:r>
              <a:rPr lang="en-US" dirty="0" smtClean="0"/>
              <a:t> = </a:t>
            </a:r>
            <a:r>
              <a:rPr lang="en-US" dirty="0" err="1" smtClean="0"/>
              <a:t>mol.get_coor_using_mask(frame,mask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24965" y="812800"/>
            <a:ext cx="382749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SasMol</a:t>
            </a:r>
            <a:r>
              <a:rPr lang="en-US" dirty="0" smtClean="0"/>
              <a:t> is CORE of SASSIE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Python (new “scientific” programmers)</a:t>
            </a:r>
          </a:p>
          <a:p>
            <a:endParaRPr lang="en-US" dirty="0" smtClean="0"/>
          </a:p>
          <a:p>
            <a:r>
              <a:rPr lang="en-US" dirty="0" smtClean="0"/>
              <a:t>Gentle intro to C++11 to access faster</a:t>
            </a:r>
          </a:p>
          <a:p>
            <a:r>
              <a:rPr lang="en-US" dirty="0" smtClean="0"/>
              <a:t>processing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2906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Testing </a:t>
            </a:r>
            <a:r>
              <a:rPr lang="en-US" dirty="0" err="1" smtClean="0"/>
              <a:t>suite(s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300"/>
            <a:ext cx="8229600" cy="4388852"/>
          </a:xfrm>
        </p:spPr>
        <p:txBody>
          <a:bodyPr>
            <a:normAutofit/>
          </a:bodyPr>
          <a:lstStyle/>
          <a:p>
            <a:r>
              <a:rPr lang="en-US" dirty="0" smtClean="0"/>
              <a:t>Each </a:t>
            </a:r>
            <a:r>
              <a:rPr lang="en-US" dirty="0" err="1" smtClean="0"/>
              <a:t>sasmol</a:t>
            </a:r>
            <a:r>
              <a:rPr lang="en-US" dirty="0" smtClean="0"/>
              <a:t> method has both unit tests and system integration tests</a:t>
            </a:r>
          </a:p>
          <a:p>
            <a:pPr>
              <a:buNone/>
            </a:pPr>
            <a:r>
              <a:rPr lang="en-US" dirty="0" smtClean="0"/>
              <a:t> (python only)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Need module level system integration tests for in place as we move from </a:t>
            </a:r>
            <a:r>
              <a:rPr lang="en-US" dirty="0" err="1" smtClean="0"/>
              <a:t>sassie</a:t>
            </a:r>
            <a:r>
              <a:rPr lang="en-US" dirty="0" smtClean="0"/>
              <a:t> 1.0 to </a:t>
            </a:r>
            <a:r>
              <a:rPr lang="en-US" dirty="0" err="1" smtClean="0"/>
              <a:t>sassie</a:t>
            </a:r>
            <a:r>
              <a:rPr lang="en-US" dirty="0" smtClean="0"/>
              <a:t> 2.0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Module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300"/>
            <a:ext cx="8229600" cy="352456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Start with a simple module “</a:t>
            </a:r>
            <a:r>
              <a:rPr lang="en-US" dirty="0" err="1" smtClean="0"/>
              <a:t>center.py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-&gt; write a module test, think about design</a:t>
            </a:r>
          </a:p>
          <a:p>
            <a:pPr>
              <a:buNone/>
            </a:pPr>
            <a:r>
              <a:rPr lang="en-US" dirty="0" smtClean="0"/>
              <a:t> 	-&gt; pick a few other module types</a:t>
            </a:r>
          </a:p>
          <a:p>
            <a:pPr>
              <a:buNone/>
            </a:pPr>
            <a:r>
              <a:rPr lang="en-US" dirty="0" smtClean="0"/>
              <a:t>				-&gt; </a:t>
            </a:r>
            <a:r>
              <a:rPr lang="en-US" dirty="0" err="1" smtClean="0"/>
              <a:t>monte</a:t>
            </a:r>
            <a:r>
              <a:rPr lang="en-US" dirty="0" smtClean="0"/>
              <a:t> </a:t>
            </a:r>
            <a:r>
              <a:rPr lang="en-US" dirty="0" err="1" smtClean="0"/>
              <a:t>carlo</a:t>
            </a:r>
            <a:r>
              <a:rPr lang="en-US" dirty="0" smtClean="0"/>
              <a:t> (home grown)</a:t>
            </a:r>
          </a:p>
          <a:p>
            <a:pPr>
              <a:buNone/>
            </a:pPr>
            <a:r>
              <a:rPr lang="en-US" dirty="0" smtClean="0"/>
              <a:t>				-&gt; energy minimization (wrapped)</a:t>
            </a:r>
          </a:p>
          <a:p>
            <a:pPr>
              <a:buNone/>
            </a:pPr>
            <a:r>
              <a:rPr lang="en-US" dirty="0" smtClean="0"/>
              <a:t>		and on “paper” develop the template for all module tests (API)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18349" y="4163482"/>
            <a:ext cx="816845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a module test is developed and passes review, then one can begin the re-factoring of the 1.0 module to the 2.0 API with an initial test already in place.</a:t>
            </a:r>
          </a:p>
          <a:p>
            <a:endParaRPr lang="en-US" dirty="0" smtClean="0"/>
          </a:p>
          <a:p>
            <a:r>
              <a:rPr lang="en-US" dirty="0" smtClean="0"/>
              <a:t>As each module is re-factored into 2.0 then we need to finalize the features that have been on the “to-do” list for that module via </a:t>
            </a:r>
            <a:r>
              <a:rPr lang="en-US" dirty="0" err="1" smtClean="0"/>
              <a:t>trac</a:t>
            </a:r>
            <a:r>
              <a:rPr lang="en-US" dirty="0" smtClean="0"/>
              <a:t> tickets.  Tests will need to be modified.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Python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300"/>
            <a:ext cx="8229600" cy="352456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Python 2.X is approaching end of life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Some dependencies are still in python 2.X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Write new code and test both 2.x and 3.x compatibility.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Sasmol</a:t>
            </a:r>
            <a:r>
              <a:rPr lang="en-US" dirty="0" smtClean="0"/>
              <a:t> will need to be upgraded (testing is “built in” </a:t>
            </a:r>
            <a:r>
              <a:rPr lang="en-US" dirty="0" err="1" smtClean="0"/>
              <a:t>w</a:t>
            </a:r>
            <a:r>
              <a:rPr lang="en-US" dirty="0" smtClean="0"/>
              <a:t>/ 3.x)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Need to inventory and assess impact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PDBx</a:t>
            </a:r>
            <a:r>
              <a:rPr lang="en-US" dirty="0" smtClean="0"/>
              <a:t> //</a:t>
            </a:r>
            <a:r>
              <a:rPr lang="en-US" dirty="0" err="1" smtClean="0"/>
              <a:t>mmCIF</a:t>
            </a:r>
            <a:r>
              <a:rPr lang="en-US" dirty="0" smtClean="0"/>
              <a:t>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300"/>
            <a:ext cx="8229600" cy="352456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 smtClean="0"/>
              <a:t>mmcif.wwpdb.org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See FAQ page.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OpenBabel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FF dictionaries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 LOOS (binary data formats)		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trac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0300"/>
            <a:ext cx="8229600" cy="352456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err="1" smtClean="0"/>
              <a:t>Sassie</a:t>
            </a:r>
            <a:r>
              <a:rPr lang="en-US" dirty="0" smtClean="0"/>
              <a:t>-web has been main focus, tickets and milestones are in need of attention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Need to re-inventory / prioritize tickets and milestones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Use tickets as an essential part of your workflow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submit tickets</a:t>
            </a:r>
          </a:p>
          <a:p>
            <a:pPr>
              <a:buNone/>
            </a:pPr>
            <a:r>
              <a:rPr lang="en-US" dirty="0" smtClean="0">
                <a:sym typeface="Wingdings"/>
              </a:rPr>
              <a:t>	-&gt;  clear tickets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Design and technical review thoughts/plans/issues are in Blog posts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Subversion repository is too large.  Need to branch and/or clean house</a:t>
            </a:r>
          </a:p>
        </p:txBody>
      </p:sp>
      <p:sp>
        <p:nvSpPr>
          <p:cNvPr id="4" name="Rectangle 3"/>
          <p:cNvSpPr/>
          <p:nvPr/>
        </p:nvSpPr>
        <p:spPr>
          <a:xfrm>
            <a:off x="2622638" y="5934745"/>
            <a:ext cx="3898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www.smallangles.net/sassie/trac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04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“Next week”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661"/>
            <a:ext cx="8229600" cy="352456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Gui_mimic.py</a:t>
            </a:r>
            <a:r>
              <a:rPr lang="en-US" dirty="0" smtClean="0"/>
              <a:t> for </a:t>
            </a:r>
            <a:r>
              <a:rPr lang="en-US" dirty="0" err="1" smtClean="0"/>
              <a:t>center.py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Design and draft of </a:t>
            </a:r>
            <a:r>
              <a:rPr lang="en-US" dirty="0" err="1" smtClean="0"/>
              <a:t>test_center.py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Folder organization (1.0 / 2.0) </a:t>
            </a:r>
            <a:r>
              <a:rPr lang="en-US" dirty="0" err="1" smtClean="0"/>
              <a:t>w</a:t>
            </a:r>
            <a:r>
              <a:rPr lang="en-US" dirty="0" smtClean="0"/>
              <a:t>/ tests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Develop plan for Python 2.x -&gt; Python 3.x 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70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8454"/>
            <a:ext cx="8229600" cy="1143000"/>
          </a:xfrm>
        </p:spPr>
        <p:txBody>
          <a:bodyPr/>
          <a:lstStyle/>
          <a:p>
            <a:r>
              <a:rPr lang="en-US" dirty="0" smtClean="0"/>
              <a:t>Why we have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5090"/>
            <a:ext cx="8229600" cy="492107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Soft money, the author leaves, bugs &amp; limitations remain</a:t>
            </a:r>
          </a:p>
          <a:p>
            <a:r>
              <a:rPr lang="en-US" dirty="0" smtClean="0"/>
              <a:t>A script is not sustainable software</a:t>
            </a:r>
          </a:p>
          <a:p>
            <a:r>
              <a:rPr lang="en-US" dirty="0" smtClean="0"/>
              <a:t>Hodge-podge of styles, languages, usage/syntax patterns, is not sustainable</a:t>
            </a:r>
          </a:p>
          <a:p>
            <a:r>
              <a:rPr lang="en-US" dirty="0" smtClean="0"/>
              <a:t>Dependencies are deadly (“short cut for figure”)</a:t>
            </a:r>
          </a:p>
          <a:p>
            <a:r>
              <a:rPr lang="en-US" dirty="0" smtClean="0"/>
              <a:t>Many (not all) similar issues are handled elsewhere (or should be).</a:t>
            </a:r>
          </a:p>
          <a:p>
            <a:r>
              <a:rPr lang="en-US" dirty="0" smtClean="0"/>
              <a:t>Many gears interacting between layers</a:t>
            </a:r>
          </a:p>
          <a:p>
            <a:r>
              <a:rPr lang="en-US" dirty="0" smtClean="0"/>
              <a:t>Lots of lines with code</a:t>
            </a:r>
          </a:p>
          <a:p>
            <a:pPr lvl="1">
              <a:buNone/>
            </a:pPr>
            <a:r>
              <a:rPr lang="en-US" dirty="0" smtClean="0"/>
              <a:t>139,000+ lines of code in SASSIE/SASSIE-web</a:t>
            </a:r>
          </a:p>
          <a:p>
            <a:pPr lvl="2"/>
            <a:r>
              <a:rPr lang="en-US" dirty="0" smtClean="0"/>
              <a:t>(~88409) </a:t>
            </a:r>
            <a:r>
              <a:rPr lang="en-US" dirty="0" err="1" smtClean="0"/>
              <a:t>sassie</a:t>
            </a:r>
            <a:r>
              <a:rPr lang="en-US" dirty="0" smtClean="0"/>
              <a:t> 1, (~36712) </a:t>
            </a:r>
            <a:r>
              <a:rPr lang="en-US" dirty="0" err="1" smtClean="0"/>
              <a:t>sassie</a:t>
            </a:r>
            <a:r>
              <a:rPr lang="en-US" dirty="0" smtClean="0"/>
              <a:t> 2, (~14857) </a:t>
            </a:r>
            <a:r>
              <a:rPr lang="en-US" dirty="0" err="1" smtClean="0"/>
              <a:t>sassie</a:t>
            </a:r>
            <a:r>
              <a:rPr lang="en-US" dirty="0" smtClean="0"/>
              <a:t>-web</a:t>
            </a:r>
          </a:p>
          <a:p>
            <a:pPr lvl="2"/>
            <a:r>
              <a:rPr lang="en-US" dirty="0" smtClean="0"/>
              <a:t> does not include documentation, tutorials, dependencies</a:t>
            </a:r>
          </a:p>
          <a:p>
            <a:pPr lvl="2"/>
            <a:r>
              <a:rPr lang="en-US" dirty="0" smtClean="0"/>
              <a:t> does not include *.</a:t>
            </a:r>
            <a:r>
              <a:rPr lang="en-US" dirty="0" err="1" smtClean="0"/>
              <a:t>c</a:t>
            </a:r>
            <a:r>
              <a:rPr lang="en-US" dirty="0" smtClean="0"/>
              <a:t>, *.</a:t>
            </a:r>
            <a:r>
              <a:rPr lang="en-US" dirty="0" err="1" smtClean="0"/>
              <a:t>cpp</a:t>
            </a:r>
            <a:r>
              <a:rPr lang="en-US" dirty="0" smtClean="0"/>
              <a:t>, *.</a:t>
            </a:r>
            <a:r>
              <a:rPr lang="en-US" dirty="0" err="1" smtClean="0"/>
              <a:t>f</a:t>
            </a:r>
            <a:r>
              <a:rPr lang="en-US" dirty="0" smtClean="0"/>
              <a:t>, *.cu files</a:t>
            </a:r>
          </a:p>
          <a:p>
            <a:pPr lvl="2"/>
            <a:r>
              <a:rPr lang="en-US" dirty="0" smtClean="0"/>
              <a:t> does not include data files for assert testing etc.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3945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954"/>
            <a:ext cx="8229600" cy="5675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sassie</a:t>
            </a:r>
            <a:r>
              <a:rPr lang="en-US" dirty="0"/>
              <a:t> </a:t>
            </a:r>
            <a:r>
              <a:rPr lang="en-US" dirty="0" smtClean="0"/>
              <a:t>universe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943059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-web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39084" y="943059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assie-gui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995863" y="3106821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Interface-layer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995863" y="4261853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 module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995863" y="5777832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</a:t>
            </a:r>
            <a:r>
              <a:rPr lang="en-US" dirty="0" err="1" smtClean="0"/>
              <a:t>asmol</a:t>
            </a:r>
            <a:r>
              <a:rPr lang="en-US" dirty="0" smtClean="0"/>
              <a:t> library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376947" y="2102852"/>
            <a:ext cx="2132263" cy="6344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genapp</a:t>
            </a:r>
            <a:r>
              <a:rPr lang="en-US" dirty="0" smtClean="0"/>
              <a:t>-layer</a:t>
            </a:r>
            <a:endParaRPr lang="en-US" dirty="0"/>
          </a:p>
        </p:txBody>
      </p:sp>
      <p:cxnSp>
        <p:nvCxnSpPr>
          <p:cNvPr id="12" name="Straight Connector 11"/>
          <p:cNvCxnSpPr>
            <a:stCxn id="5" idx="2"/>
            <a:endCxn id="10" idx="0"/>
          </p:cNvCxnSpPr>
          <p:nvPr/>
        </p:nvCxnSpPr>
        <p:spPr>
          <a:xfrm>
            <a:off x="1523332" y="1577474"/>
            <a:ext cx="919747" cy="5253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6" idx="2"/>
            <a:endCxn id="7" idx="0"/>
          </p:cNvCxnSpPr>
          <p:nvPr/>
        </p:nvCxnSpPr>
        <p:spPr>
          <a:xfrm flipH="1">
            <a:off x="4061995" y="1577474"/>
            <a:ext cx="2243221" cy="15293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2"/>
            <a:endCxn id="7" idx="0"/>
          </p:cNvCxnSpPr>
          <p:nvPr/>
        </p:nvCxnSpPr>
        <p:spPr>
          <a:xfrm>
            <a:off x="2443079" y="2737267"/>
            <a:ext cx="1618916" cy="3695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2"/>
            <a:endCxn id="8" idx="0"/>
          </p:cNvCxnSpPr>
          <p:nvPr/>
        </p:nvCxnSpPr>
        <p:spPr>
          <a:xfrm>
            <a:off x="4061995" y="3741236"/>
            <a:ext cx="0" cy="5206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2"/>
            <a:endCxn id="9" idx="0"/>
          </p:cNvCxnSpPr>
          <p:nvPr/>
        </p:nvCxnSpPr>
        <p:spPr>
          <a:xfrm>
            <a:off x="4061995" y="4896268"/>
            <a:ext cx="0" cy="8815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2548" y="760561"/>
            <a:ext cx="1509832" cy="1059531"/>
          </a:xfrm>
          <a:prstGeom prst="rect">
            <a:avLst/>
          </a:prstGeom>
        </p:spPr>
      </p:pic>
      <p:pic>
        <p:nvPicPr>
          <p:cNvPr id="29" name="Picture 28" descr="Screen Shot 2016-05-16 at 6.04.1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2876214" y="760561"/>
            <a:ext cx="579522" cy="1099504"/>
          </a:xfrm>
          <a:prstGeom prst="rect">
            <a:avLst/>
          </a:prstGeom>
        </p:spPr>
      </p:pic>
      <p:pic>
        <p:nvPicPr>
          <p:cNvPr id="30" name="Picture 29" descr="Screen Shot 2016-05-16 at 6.05.45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526171" y="4177632"/>
            <a:ext cx="3238500" cy="762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751495" y="631052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Trac</a:t>
            </a:r>
            <a:r>
              <a:rPr lang="en-US" dirty="0" smtClean="0"/>
              <a:t>, </a:t>
            </a:r>
            <a:r>
              <a:rPr lang="en-US" dirty="0" err="1" smtClean="0"/>
              <a:t>svn</a:t>
            </a:r>
            <a:r>
              <a:rPr lang="en-US" dirty="0" smtClean="0"/>
              <a:t>, </a:t>
            </a:r>
            <a:r>
              <a:rPr lang="en-US" dirty="0" err="1" smtClean="0"/>
              <a:t>git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42802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sassie</a:t>
            </a:r>
            <a:r>
              <a:rPr lang="en-US" dirty="0"/>
              <a:t> </a:t>
            </a:r>
            <a:r>
              <a:rPr lang="en-US" dirty="0" smtClean="0"/>
              <a:t>universe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Sassie</a:t>
            </a:r>
            <a:r>
              <a:rPr lang="en-US" dirty="0" smtClean="0"/>
              <a:t>-web (</a:t>
            </a:r>
            <a:r>
              <a:rPr lang="en-US" dirty="0" err="1" smtClean="0"/>
              <a:t>GenApp</a:t>
            </a:r>
            <a:r>
              <a:rPr lang="en-US" dirty="0" smtClean="0"/>
              <a:t> bin/driver module/</a:t>
            </a:r>
            <a:r>
              <a:rPr lang="en-US" dirty="0" err="1" smtClean="0"/>
              <a:t>json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Sassie</a:t>
            </a:r>
            <a:r>
              <a:rPr lang="en-US" dirty="0" smtClean="0"/>
              <a:t>-GUI (stand-alone, runs as an application on your PC)</a:t>
            </a:r>
          </a:p>
          <a:p>
            <a:r>
              <a:rPr lang="en-US" dirty="0" smtClean="0"/>
              <a:t>Interface layer (input filtering)</a:t>
            </a:r>
          </a:p>
          <a:p>
            <a:pPr lvl="1"/>
            <a:r>
              <a:rPr lang="en-US" dirty="0" smtClean="0"/>
              <a:t>General (type input check: </a:t>
            </a:r>
            <a:r>
              <a:rPr lang="en-US" dirty="0" err="1" smtClean="0"/>
              <a:t>ascii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, float, does a file/path exist)</a:t>
            </a:r>
          </a:p>
          <a:p>
            <a:pPr lvl="1"/>
            <a:r>
              <a:rPr lang="en-US" dirty="0" smtClean="0"/>
              <a:t>Module specific filtering (does the PDB have the right atoms, etc.) </a:t>
            </a:r>
            <a:r>
              <a:rPr lang="en-US" dirty="0" smtClean="0">
                <a:sym typeface="Wingdings"/>
              </a:rPr>
              <a:t> will module RUN with the provided inputs?</a:t>
            </a:r>
            <a:endParaRPr lang="en-US" dirty="0" smtClean="0"/>
          </a:p>
          <a:p>
            <a:r>
              <a:rPr lang="en-US" dirty="0" smtClean="0"/>
              <a:t>SASSIE modules (python, w/ C++, CUDA, </a:t>
            </a:r>
            <a:r>
              <a:rPr lang="en-US" dirty="0" err="1" smtClean="0"/>
              <a:t>fortran</a:t>
            </a:r>
            <a:r>
              <a:rPr lang="en-US" dirty="0" smtClean="0"/>
              <a:t> extensions)</a:t>
            </a:r>
          </a:p>
          <a:p>
            <a:r>
              <a:rPr lang="en-US" dirty="0" smtClean="0"/>
              <a:t>SASMOL (library of basic methods that SASSIE is built) -&gt; unit and integration test suite.</a:t>
            </a:r>
          </a:p>
          <a:p>
            <a:endParaRPr lang="en-US" dirty="0"/>
          </a:p>
          <a:p>
            <a:r>
              <a:rPr lang="en-US" dirty="0" smtClean="0"/>
              <a:t>13 years of development </a:t>
            </a:r>
            <a:r>
              <a:rPr lang="is-IS" dirty="0" smtClean="0"/>
              <a:t>… looking forward for the next X years.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6700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252" y="2077246"/>
            <a:ext cx="8559800" cy="4156631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Currently being </a:t>
            </a:r>
            <a:r>
              <a:rPr lang="en-US" dirty="0" err="1" smtClean="0"/>
              <a:t>refactored</a:t>
            </a:r>
            <a:r>
              <a:rPr lang="en-US" dirty="0" smtClean="0"/>
              <a:t> to new 2.0 branch (2 years+)</a:t>
            </a:r>
          </a:p>
          <a:p>
            <a:pPr lvl="1"/>
            <a:r>
              <a:rPr lang="en-US" dirty="0" smtClean="0">
                <a:hlinkClick r:id="rId2"/>
              </a:rPr>
              <a:t>http://www.smallangles.net/sassie/trac/wiki/developer_notes</a:t>
            </a:r>
            <a:endParaRPr lang="en-US" dirty="0" smtClean="0"/>
          </a:p>
          <a:p>
            <a:pPr lvl="1"/>
            <a:r>
              <a:rPr lang="en-US" dirty="0" smtClean="0"/>
              <a:t>Object oriented base module design</a:t>
            </a:r>
          </a:p>
          <a:p>
            <a:pPr lvl="1"/>
            <a:r>
              <a:rPr lang="en-US" dirty="0" smtClean="0"/>
              <a:t>Logging, exception handling, formatting, templates, documentation, installation hooks, OS independent file I/O</a:t>
            </a:r>
          </a:p>
          <a:p>
            <a:pPr lvl="1"/>
            <a:r>
              <a:rPr lang="en-US" dirty="0" smtClean="0"/>
              <a:t>New modules using this paradigm (Monte Carlo, PDB-Rx, </a:t>
            </a:r>
            <a:r>
              <a:rPr lang="en-US" dirty="0" err="1" smtClean="0"/>
              <a:t>SasCalc</a:t>
            </a:r>
            <a:r>
              <a:rPr lang="en-US" dirty="0" smtClean="0"/>
              <a:t>, </a:t>
            </a:r>
            <a:r>
              <a:rPr lang="en-US" dirty="0" err="1" smtClean="0"/>
              <a:t>ProDy</a:t>
            </a:r>
            <a:r>
              <a:rPr lang="en-US" dirty="0" smtClean="0"/>
              <a:t>, already in alpha)</a:t>
            </a:r>
          </a:p>
          <a:p>
            <a:pPr lvl="1"/>
            <a:r>
              <a:rPr lang="en-US" dirty="0" smtClean="0"/>
              <a:t>“five years later </a:t>
            </a:r>
            <a:r>
              <a:rPr lang="is-IS" dirty="0" smtClean="0"/>
              <a:t>… anyone can read any module and know how to debug code” across entire code / developer base.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07211" y="6233877"/>
            <a:ext cx="8777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GenApp</a:t>
            </a:r>
            <a:r>
              <a:rPr lang="en-US" dirty="0" smtClean="0"/>
              <a:t> design allows us to use both 1.0 and 2.0 modules in the same SASSIE-web instance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7618" y="267368"/>
            <a:ext cx="8071855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sz="3200" dirty="0" err="1" smtClean="0"/>
              <a:t>Sassie</a:t>
            </a:r>
            <a:r>
              <a:rPr lang="en-US" sz="3200" dirty="0" smtClean="0"/>
              <a:t> 1.0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Most of </a:t>
            </a:r>
            <a:r>
              <a:rPr lang="en-US" dirty="0" err="1" smtClean="0"/>
              <a:t>sassie</a:t>
            </a:r>
            <a:r>
              <a:rPr lang="en-US" dirty="0" smtClean="0"/>
              <a:t>-web and stand-alone GUI version “frozen” except for critical bug fixes.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7203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165"/>
            <a:ext cx="8229600" cy="37373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: functional organization</a:t>
            </a:r>
            <a:endParaRPr lang="en-US" dirty="0"/>
          </a:p>
        </p:txBody>
      </p:sp>
      <p:pic>
        <p:nvPicPr>
          <p:cNvPr id="6" name="Picture 5" descr="Screen Shot 2016-05-16 at 6.15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1052714"/>
            <a:ext cx="9144000" cy="698549"/>
          </a:xfrm>
          <a:prstGeom prst="rect">
            <a:avLst/>
          </a:prstGeom>
        </p:spPr>
      </p:pic>
      <p:pic>
        <p:nvPicPr>
          <p:cNvPr id="8" name="Picture 7" descr="Screen Shot 2016-05-16 at 6.17.1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2407438"/>
            <a:ext cx="9144000" cy="646188"/>
          </a:xfrm>
          <a:prstGeom prst="rect">
            <a:avLst/>
          </a:prstGeom>
        </p:spPr>
      </p:pic>
      <p:pic>
        <p:nvPicPr>
          <p:cNvPr id="9" name="Picture 8" descr="Screen Shot 2016-05-16 at 6.04.14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8326854" y="3367804"/>
            <a:ext cx="719892" cy="1365822"/>
          </a:xfrm>
          <a:prstGeom prst="rect">
            <a:avLst/>
          </a:prstGeom>
        </p:spPr>
      </p:pic>
      <p:pic>
        <p:nvPicPr>
          <p:cNvPr id="10" name="Picture 9" descr="Screen Shot 2016-05-16 at 6.20.1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4750664"/>
            <a:ext cx="9144000" cy="560268"/>
          </a:xfrm>
          <a:prstGeom prst="rect">
            <a:avLst/>
          </a:prstGeom>
        </p:spPr>
      </p:pic>
      <p:pic>
        <p:nvPicPr>
          <p:cNvPr id="11" name="Picture 10" descr="Screen Shot 2016-05-16 at 6.21.01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6238374" y="5755773"/>
            <a:ext cx="2832100" cy="10287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5068" y="5590634"/>
            <a:ext cx="60893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New module?  Put it in a new directory in the right functional place (with __</a:t>
            </a:r>
            <a:r>
              <a:rPr lang="en-US" dirty="0" err="1" smtClean="0">
                <a:solidFill>
                  <a:srgbClr val="0000FF"/>
                </a:solidFill>
              </a:rPr>
              <a:t>init</a:t>
            </a:r>
            <a:r>
              <a:rPr lang="en-US" dirty="0" smtClean="0">
                <a:solidFill>
                  <a:srgbClr val="0000FF"/>
                </a:solidFill>
              </a:rPr>
              <a:t>__.</a:t>
            </a:r>
            <a:r>
              <a:rPr lang="en-US" dirty="0" err="1" smtClean="0">
                <a:solidFill>
                  <a:srgbClr val="0000FF"/>
                </a:solidFill>
              </a:rPr>
              <a:t>py</a:t>
            </a:r>
            <a:r>
              <a:rPr lang="en-US" dirty="0" smtClean="0">
                <a:solidFill>
                  <a:srgbClr val="0000FF"/>
                </a:solidFill>
              </a:rPr>
              <a:t>) and add the path to </a:t>
            </a:r>
            <a:r>
              <a:rPr lang="en-US" dirty="0" err="1" smtClean="0">
                <a:solidFill>
                  <a:srgbClr val="0000FF"/>
                </a:solidFill>
              </a:rPr>
              <a:t>setup.py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PLUS, write module specific input filter file aptly named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dirty="0" err="1" smtClean="0">
                <a:solidFill>
                  <a:srgbClr val="0000FF"/>
                </a:solidFill>
              </a:rPr>
              <a:t>genapp</a:t>
            </a:r>
            <a:r>
              <a:rPr lang="en-US" dirty="0" smtClean="0">
                <a:solidFill>
                  <a:srgbClr val="0000FF"/>
                </a:solidFill>
              </a:rPr>
              <a:t> access requires two more files)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1768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165"/>
            <a:ext cx="8229600" cy="37373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: input filtering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716" y="1282002"/>
            <a:ext cx="6009658" cy="4801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jc@hal</a:t>
            </a:r>
            <a:r>
              <a:rPr lang="en-US" dirty="0"/>
              <a:t>)</a:t>
            </a:r>
            <a:r>
              <a:rPr lang="en-US" dirty="0" err="1"/>
              <a:t>sassie</a:t>
            </a:r>
            <a:r>
              <a:rPr lang="en-US" dirty="0"/>
              <a:t>/interface% cat </a:t>
            </a:r>
            <a:r>
              <a:rPr lang="en-US" dirty="0" err="1"/>
              <a:t>input_filter.py</a:t>
            </a:r>
            <a:r>
              <a:rPr lang="en-US" dirty="0"/>
              <a:t> | </a:t>
            </a:r>
            <a:r>
              <a:rPr lang="en-US" dirty="0" err="1"/>
              <a:t>grep</a:t>
            </a:r>
            <a:r>
              <a:rPr lang="en-US" dirty="0"/>
              <a:t> </a:t>
            </a:r>
            <a:r>
              <a:rPr lang="en-US" dirty="0" err="1" smtClean="0"/>
              <a:t>def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check_and_convert_formula</a:t>
            </a:r>
            <a:r>
              <a:rPr lang="en-US" dirty="0"/>
              <a:t>(</a:t>
            </a:r>
            <a:r>
              <a:rPr lang="en-US" dirty="0" err="1"/>
              <a:t>formula_array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check_name</a:t>
            </a:r>
            <a:r>
              <a:rPr lang="en-US" dirty="0"/>
              <a:t>(filename):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check_file_exists</a:t>
            </a:r>
            <a:r>
              <a:rPr lang="en-US" dirty="0"/>
              <a:t>(</a:t>
            </a:r>
            <a:r>
              <a:rPr lang="en-US" dirty="0" err="1"/>
              <a:t>infile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check_exe</a:t>
            </a:r>
            <a:r>
              <a:rPr lang="en-US" dirty="0"/>
              <a:t>(exe):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type_check_and_convert</a:t>
            </a:r>
            <a:r>
              <a:rPr lang="en-US" dirty="0"/>
              <a:t>(</a:t>
            </a:r>
            <a:r>
              <a:rPr lang="en-US" dirty="0" err="1"/>
              <a:t>svariables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check_permissions</a:t>
            </a:r>
            <a:r>
              <a:rPr lang="en-US" dirty="0"/>
              <a:t>(path):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check_binary</a:t>
            </a:r>
            <a:r>
              <a:rPr lang="en-US" dirty="0"/>
              <a:t>(filename):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check_pdb_dcd</a:t>
            </a:r>
            <a:r>
              <a:rPr lang="en-US" dirty="0"/>
              <a:t>(</a:t>
            </a:r>
            <a:r>
              <a:rPr lang="en-US" dirty="0" err="1"/>
              <a:t>infile,filetype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certify_pdb_pdb</a:t>
            </a:r>
            <a:r>
              <a:rPr lang="en-US" dirty="0"/>
              <a:t>(pdbfile1,pdbfile2):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read_psf_file</a:t>
            </a:r>
            <a:r>
              <a:rPr lang="en-US" dirty="0"/>
              <a:t>(</a:t>
            </a:r>
            <a:r>
              <a:rPr lang="en-US" dirty="0" err="1"/>
              <a:t>psffile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certify_dcd_psf</a:t>
            </a:r>
            <a:r>
              <a:rPr lang="en-US" dirty="0"/>
              <a:t>(</a:t>
            </a:r>
            <a:r>
              <a:rPr lang="en-US" dirty="0" err="1"/>
              <a:t>dcdfile,psffile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certify_pdb_psf</a:t>
            </a:r>
            <a:r>
              <a:rPr lang="en-US" dirty="0"/>
              <a:t>(</a:t>
            </a:r>
            <a:r>
              <a:rPr lang="en-US" dirty="0" err="1"/>
              <a:t>pdbfile,psffile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certify_pdb_dcd</a:t>
            </a:r>
            <a:r>
              <a:rPr lang="en-US" dirty="0"/>
              <a:t>(</a:t>
            </a:r>
            <a:r>
              <a:rPr lang="en-US" dirty="0" err="1"/>
              <a:t>pdbfile,dcdfile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get_pdb_stats</a:t>
            </a:r>
            <a:r>
              <a:rPr lang="en-US" dirty="0"/>
              <a:t>(</a:t>
            </a:r>
            <a:r>
              <a:rPr lang="en-US" dirty="0" err="1"/>
              <a:t>filename,variables</a:t>
            </a:r>
            <a:r>
              <a:rPr lang="en-US" dirty="0"/>
              <a:t>):</a:t>
            </a:r>
          </a:p>
          <a:p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get_pdb_complex_stats</a:t>
            </a:r>
            <a:r>
              <a:rPr lang="en-US" dirty="0"/>
              <a:t>(</a:t>
            </a:r>
            <a:r>
              <a:rPr lang="en-US" dirty="0" err="1"/>
              <a:t>filename,segname,variables</a:t>
            </a:r>
            <a:r>
              <a:rPr lang="en-US" dirty="0"/>
              <a:t>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6987" y="729248"/>
            <a:ext cx="6121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All modules call “</a:t>
            </a:r>
            <a:r>
              <a:rPr lang="en-US" dirty="0" err="1" smtClean="0">
                <a:solidFill>
                  <a:srgbClr val="0000FF"/>
                </a:solidFill>
              </a:rPr>
              <a:t>input_filter</a:t>
            </a:r>
            <a:r>
              <a:rPr lang="en-US" dirty="0" smtClean="0">
                <a:solidFill>
                  <a:srgbClr val="0000FF"/>
                </a:solidFill>
              </a:rPr>
              <a:t>” for general type and file checking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78777" y="2427896"/>
            <a:ext cx="380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input is a string with a type definition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31705" y="2930908"/>
            <a:ext cx="3791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Input_filter.py</a:t>
            </a:r>
            <a:r>
              <a:rPr lang="en-US" dirty="0" smtClean="0"/>
              <a:t> creates a new dictionary by applying the type conversions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245073" y="4005888"/>
            <a:ext cx="3388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First round of input error checking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11913" y="4652219"/>
            <a:ext cx="26288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Independent of  interface</a:t>
            </a:r>
          </a:p>
          <a:p>
            <a:r>
              <a:rPr lang="en-US" dirty="0" smtClean="0"/>
              <a:t>(GUI, web, command line)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7863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165"/>
            <a:ext cx="8229600" cy="37373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</a:t>
            </a:r>
            <a:r>
              <a:rPr lang="en-US" dirty="0" err="1" smtClean="0"/>
              <a:t>assie</a:t>
            </a:r>
            <a:r>
              <a:rPr lang="en-US" dirty="0" smtClean="0"/>
              <a:t>: input filtering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820337"/>
            <a:ext cx="7039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write module specific input filter file aptly named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9545" y="1387084"/>
            <a:ext cx="16850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/>
              <a:t>sascalc_filter.py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870908"/>
            <a:ext cx="82103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Flavor of types of checking that are done:</a:t>
            </a:r>
          </a:p>
          <a:p>
            <a:endParaRPr lang="en-US" dirty="0"/>
          </a:p>
          <a:p>
            <a:r>
              <a:rPr lang="en-US" dirty="0" smtClean="0"/>
              <a:t>Check input ranges for validity</a:t>
            </a:r>
          </a:p>
          <a:p>
            <a:r>
              <a:rPr lang="en-US" dirty="0" smtClean="0"/>
              <a:t>Read PDB files and make sure correct atoms are there</a:t>
            </a:r>
          </a:p>
          <a:p>
            <a:r>
              <a:rPr lang="en-US" dirty="0" smtClean="0"/>
              <a:t>Read DCD files and see if frames exist etc.</a:t>
            </a:r>
          </a:p>
          <a:p>
            <a:r>
              <a:rPr lang="en-US" dirty="0" smtClean="0"/>
              <a:t>Read PDB and check for residues numbering is correct and match input requirements</a:t>
            </a:r>
          </a:p>
          <a:p>
            <a:r>
              <a:rPr lang="en-US" dirty="0" smtClean="0"/>
              <a:t>Read data file and make sure all required columns are there and are applicable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5058" y="3981105"/>
            <a:ext cx="86031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Filter inputs so that underlying code is guaranteed to run.  If filter fails, report back to GUI before long processing job starts.  </a:t>
            </a:r>
          </a:p>
          <a:p>
            <a:endParaRPr lang="en-US" dirty="0"/>
          </a:p>
          <a:p>
            <a:r>
              <a:rPr lang="en-US" dirty="0" smtClean="0"/>
              <a:t>Filter layer separates physics coding away from dealing with usage questions.</a:t>
            </a:r>
          </a:p>
          <a:p>
            <a:endParaRPr lang="en-US" dirty="0"/>
          </a:p>
          <a:p>
            <a:r>
              <a:rPr lang="en-US" dirty="0" smtClean="0"/>
              <a:t>New filters added as users use the code and report crashes.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SASSIE – wide contract : CHARMM naming.  If we are going to use PHYSICS we have to have naming conventions to link to force field(s).</a:t>
            </a:r>
            <a:endParaRPr lang="en-US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592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sasmol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being refactored</a:t>
            </a:r>
          </a:p>
          <a:p>
            <a:pPr lvl="1"/>
            <a:r>
              <a:rPr lang="en-US" dirty="0" smtClean="0"/>
              <a:t>https://</a:t>
            </a:r>
            <a:r>
              <a:rPr lang="en-US" dirty="0" err="1" smtClean="0"/>
              <a:t>github.com</a:t>
            </a:r>
            <a:r>
              <a:rPr lang="en-US" dirty="0" smtClean="0"/>
              <a:t>/</a:t>
            </a:r>
            <a:r>
              <a:rPr lang="en-US" dirty="0" err="1" smtClean="0"/>
              <a:t>madscatt</a:t>
            </a:r>
            <a:r>
              <a:rPr lang="en-US" dirty="0" smtClean="0"/>
              <a:t>/</a:t>
            </a:r>
            <a:r>
              <a:rPr lang="en-US" dirty="0" err="1" smtClean="0"/>
              <a:t>sasmol</a:t>
            </a:r>
            <a:endParaRPr lang="en-US" dirty="0" smtClean="0"/>
          </a:p>
          <a:p>
            <a:r>
              <a:rPr lang="en-US" dirty="0" smtClean="0"/>
              <a:t>Other working versions</a:t>
            </a:r>
          </a:p>
          <a:p>
            <a:pPr lvl="1"/>
            <a:r>
              <a:rPr lang="en-US" dirty="0" smtClean="0"/>
              <a:t>Subversion (SVN) </a:t>
            </a:r>
          </a:p>
          <a:p>
            <a:pPr lvl="2"/>
            <a:r>
              <a:rPr lang="en-US" dirty="0" err="1" smtClean="0"/>
              <a:t>core_libraries</a:t>
            </a:r>
            <a:r>
              <a:rPr lang="en-US" dirty="0" smtClean="0"/>
              <a:t>/python/</a:t>
            </a:r>
            <a:r>
              <a:rPr lang="en-US" dirty="0" err="1" smtClean="0"/>
              <a:t>sasmol</a:t>
            </a:r>
            <a:r>
              <a:rPr lang="en-US" dirty="0" smtClean="0"/>
              <a:t> ( will be replaced by </a:t>
            </a:r>
            <a:r>
              <a:rPr lang="en-US" dirty="0" err="1" smtClean="0"/>
              <a:t>git</a:t>
            </a:r>
            <a:r>
              <a:rPr lang="en-US" dirty="0" smtClean="0"/>
              <a:t> )</a:t>
            </a:r>
          </a:p>
          <a:p>
            <a:pPr lvl="2"/>
            <a:r>
              <a:rPr lang="en-US" dirty="0" smtClean="0"/>
              <a:t>sassie_1.0/trunk/</a:t>
            </a:r>
            <a:r>
              <a:rPr lang="en-US" dirty="0" err="1" smtClean="0"/>
              <a:t>sassie</a:t>
            </a:r>
            <a:r>
              <a:rPr lang="en-US" dirty="0" smtClean="0"/>
              <a:t>/</a:t>
            </a:r>
            <a:r>
              <a:rPr lang="en-US" dirty="0" err="1" smtClean="0"/>
              <a:t>sasmol</a:t>
            </a:r>
            <a:r>
              <a:rPr lang="en-US" dirty="0" smtClean="0"/>
              <a:t> (end of life)</a:t>
            </a:r>
          </a:p>
          <a:p>
            <a:r>
              <a:rPr lang="en-US" dirty="0" smtClean="0"/>
              <a:t>Python and C++11 versions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466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1480</Words>
  <Application>Microsoft Macintosh PowerPoint</Application>
  <PresentationFormat>On-screen Show (4:3)</PresentationFormat>
  <Paragraphs>219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sassie  “software engineering”</vt:lpstr>
      <vt:lpstr>Why we have rules</vt:lpstr>
      <vt:lpstr>sassie universe</vt:lpstr>
      <vt:lpstr>sassie universe</vt:lpstr>
      <vt:lpstr>Slide 5</vt:lpstr>
      <vt:lpstr>sassie: functional organization</vt:lpstr>
      <vt:lpstr>sassie: input filtering</vt:lpstr>
      <vt:lpstr>sassie: input filtering</vt:lpstr>
      <vt:lpstr>sasmol</vt:lpstr>
      <vt:lpstr>twelve files</vt:lpstr>
      <vt:lpstr>Slide 11</vt:lpstr>
      <vt:lpstr>Testing suite(s)</vt:lpstr>
      <vt:lpstr>Module Testing</vt:lpstr>
      <vt:lpstr>Python 3</vt:lpstr>
      <vt:lpstr>PDBx //mmCIF format</vt:lpstr>
      <vt:lpstr>trac</vt:lpstr>
      <vt:lpstr>“Next week”</vt:lpstr>
    </vt:vector>
  </TitlesOfParts>
  <Company>NIST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sassie “coding”</dc:title>
  <dc:creator>Joseph Curtis</dc:creator>
  <cp:lastModifiedBy>Joseph Curtis</cp:lastModifiedBy>
  <cp:revision>21</cp:revision>
  <dcterms:created xsi:type="dcterms:W3CDTF">2016-07-15T19:51:10Z</dcterms:created>
  <dcterms:modified xsi:type="dcterms:W3CDTF">2016-07-15T19:51:35Z</dcterms:modified>
</cp:coreProperties>
</file>