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7" r:id="rId2"/>
    <p:sldId id="266" r:id="rId3"/>
    <p:sldId id="263" r:id="rId4"/>
    <p:sldId id="264" r:id="rId5"/>
    <p:sldId id="265" r:id="rId6"/>
    <p:sldId id="267" r:id="rId7"/>
    <p:sldId id="269" r:id="rId8"/>
    <p:sldId id="259" r:id="rId9"/>
    <p:sldId id="268" r:id="rId10"/>
    <p:sldId id="261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9" d="100"/>
          <a:sy n="99" d="100"/>
        </p:scale>
        <p:origin x="-187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E0EF8C-1C01-C244-87DE-A5FC329A6F1E}" type="datetimeFigureOut">
              <a:rPr lang="en-US" smtClean="0"/>
              <a:t>7/23/12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5B873C-4063-0540-AA8E-94DB996B3F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151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…</a:t>
            </a:r>
          </a:p>
          <a:p>
            <a:r>
              <a:rPr lang="en-US" dirty="0" smtClean="0"/>
              <a:t>SASSIE has been used to model the SANS</a:t>
            </a:r>
            <a:r>
              <a:rPr lang="en-US" baseline="0" dirty="0" smtClean="0"/>
              <a:t> of </a:t>
            </a:r>
            <a:r>
              <a:rPr lang="en-US" dirty="0" smtClean="0"/>
              <a:t>some large and flexible</a:t>
            </a:r>
            <a:r>
              <a:rPr lang="en-US" baseline="0" dirty="0" smtClean="0"/>
              <a:t> systems, for example gag.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86C358-34CA-E743-BCD7-64F552D4AB7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7491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9D0EA-5D7B-6940-9423-0D2E545E4F70}" type="datetimeFigureOut">
              <a:rPr lang="en-US" smtClean="0"/>
              <a:t>7/23/12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147CD-6A7B-FE46-82EA-CE50226D3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768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9D0EA-5D7B-6940-9423-0D2E545E4F70}" type="datetimeFigureOut">
              <a:rPr lang="en-US" smtClean="0"/>
              <a:t>7/23/12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147CD-6A7B-FE46-82EA-CE50226D3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958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9D0EA-5D7B-6940-9423-0D2E545E4F70}" type="datetimeFigureOut">
              <a:rPr lang="en-US" smtClean="0"/>
              <a:t>7/23/12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147CD-6A7B-FE46-82EA-CE50226D3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229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9D0EA-5D7B-6940-9423-0D2E545E4F70}" type="datetimeFigureOut">
              <a:rPr lang="en-US" smtClean="0"/>
              <a:t>7/23/12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147CD-6A7B-FE46-82EA-CE50226D3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99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9D0EA-5D7B-6940-9423-0D2E545E4F70}" type="datetimeFigureOut">
              <a:rPr lang="en-US" smtClean="0"/>
              <a:t>7/23/12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147CD-6A7B-FE46-82EA-CE50226D3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245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9D0EA-5D7B-6940-9423-0D2E545E4F70}" type="datetimeFigureOut">
              <a:rPr lang="en-US" smtClean="0"/>
              <a:t>7/23/12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147CD-6A7B-FE46-82EA-CE50226D3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259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9D0EA-5D7B-6940-9423-0D2E545E4F70}" type="datetimeFigureOut">
              <a:rPr lang="en-US" smtClean="0"/>
              <a:t>7/23/12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147CD-6A7B-FE46-82EA-CE50226D3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515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9D0EA-5D7B-6940-9423-0D2E545E4F70}" type="datetimeFigureOut">
              <a:rPr lang="en-US" smtClean="0"/>
              <a:t>7/23/12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147CD-6A7B-FE46-82EA-CE50226D3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867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9D0EA-5D7B-6940-9423-0D2E545E4F70}" type="datetimeFigureOut">
              <a:rPr lang="en-US" smtClean="0"/>
              <a:t>7/23/12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147CD-6A7B-FE46-82EA-CE50226D3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048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9D0EA-5D7B-6940-9423-0D2E545E4F70}" type="datetimeFigureOut">
              <a:rPr lang="en-US" smtClean="0"/>
              <a:t>7/23/12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147CD-6A7B-FE46-82EA-CE50226D3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800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9D0EA-5D7B-6940-9423-0D2E545E4F70}" type="datetimeFigureOut">
              <a:rPr lang="en-US" smtClean="0"/>
              <a:t>7/23/12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147CD-6A7B-FE46-82EA-CE50226D3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884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49D0EA-5D7B-6940-9423-0D2E545E4F70}" type="datetimeFigureOut">
              <a:rPr lang="en-US" smtClean="0"/>
              <a:t>7/23/12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E147CD-6A7B-FE46-82EA-CE50226D3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313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542" y="274638"/>
            <a:ext cx="8229600" cy="1143000"/>
          </a:xfrm>
        </p:spPr>
        <p:txBody>
          <a:bodyPr/>
          <a:lstStyle/>
          <a:p>
            <a:pPr algn="l"/>
            <a:r>
              <a:rPr lang="en-US" dirty="0" err="1" smtClean="0"/>
              <a:t>Wishlist</a:t>
            </a:r>
            <a:r>
              <a:rPr lang="en-US" dirty="0" smtClean="0"/>
              <a:t>: </a:t>
            </a:r>
            <a:r>
              <a:rPr lang="en-US" dirty="0" err="1" smtClean="0"/>
              <a:t>Deuteration</a:t>
            </a:r>
            <a:r>
              <a:rPr lang="en-US" dirty="0" smtClean="0"/>
              <a:t> Tools</a:t>
            </a:r>
            <a:endParaRPr lang="en-US" dirty="0"/>
          </a:p>
        </p:txBody>
      </p:sp>
      <p:pic>
        <p:nvPicPr>
          <p:cNvPr id="5" name="Picture 4" descr="Screen Shot 2012-02-13 at 4.53.29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7116" y="1375832"/>
            <a:ext cx="1240535" cy="5482167"/>
          </a:xfrm>
          <a:prstGeom prst="rect">
            <a:avLst/>
          </a:prstGeom>
        </p:spPr>
      </p:pic>
      <p:grpSp>
        <p:nvGrpSpPr>
          <p:cNvPr id="29" name="Group 28"/>
          <p:cNvGrpSpPr/>
          <p:nvPr/>
        </p:nvGrpSpPr>
        <p:grpSpPr>
          <a:xfrm>
            <a:off x="2657651" y="2065416"/>
            <a:ext cx="4482584" cy="4435566"/>
            <a:chOff x="2657651" y="2065416"/>
            <a:chExt cx="4482584" cy="4435566"/>
          </a:xfrm>
        </p:grpSpPr>
        <p:sp>
          <p:nvSpPr>
            <p:cNvPr id="28" name="U-Turn Arrow 27"/>
            <p:cNvSpPr/>
            <p:nvPr/>
          </p:nvSpPr>
          <p:spPr>
            <a:xfrm rot="5400000" flipH="1">
              <a:off x="5069423" y="4250970"/>
              <a:ext cx="3414897" cy="726726"/>
            </a:xfrm>
            <a:prstGeom prst="uturn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" name="Parallelogram 7"/>
            <p:cNvSpPr/>
            <p:nvPr/>
          </p:nvSpPr>
          <p:spPr>
            <a:xfrm>
              <a:off x="4212173" y="2065416"/>
              <a:ext cx="2377724" cy="409223"/>
            </a:xfrm>
            <a:prstGeom prst="parallelogram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FF"/>
                  </a:solidFill>
                </a:rPr>
                <a:t>PDB Coordinates</a:t>
              </a:r>
              <a:endParaRPr lang="en-US" sz="1400" dirty="0">
                <a:solidFill>
                  <a:srgbClr val="0000FF"/>
                </a:solidFill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4212173" y="2906884"/>
              <a:ext cx="2377724" cy="38805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FF"/>
                  </a:solidFill>
                </a:rPr>
                <a:t>Generate New Structures</a:t>
              </a:r>
              <a:endParaRPr lang="en-US" sz="1400" dirty="0">
                <a:solidFill>
                  <a:srgbClr val="0000FF"/>
                </a:solidFill>
              </a:endParaRPr>
            </a:p>
          </p:txBody>
        </p:sp>
        <p:sp>
          <p:nvSpPr>
            <p:cNvPr id="13" name="Down Arrow 12"/>
            <p:cNvSpPr/>
            <p:nvPr/>
          </p:nvSpPr>
          <p:spPr>
            <a:xfrm>
              <a:off x="5101174" y="2474639"/>
              <a:ext cx="543278" cy="432245"/>
            </a:xfrm>
            <a:prstGeom prst="down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4212173" y="3676645"/>
              <a:ext cx="2377724" cy="38805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FF"/>
                  </a:solidFill>
                </a:rPr>
                <a:t>Minimize Structures</a:t>
              </a:r>
              <a:endParaRPr lang="en-US" sz="1400" dirty="0">
                <a:solidFill>
                  <a:srgbClr val="0000FF"/>
                </a:solidFill>
              </a:endParaRPr>
            </a:p>
          </p:txBody>
        </p:sp>
        <p:sp>
          <p:nvSpPr>
            <p:cNvPr id="15" name="Down Arrow 14"/>
            <p:cNvSpPr/>
            <p:nvPr/>
          </p:nvSpPr>
          <p:spPr>
            <a:xfrm>
              <a:off x="5101174" y="3294940"/>
              <a:ext cx="543278" cy="368039"/>
            </a:xfrm>
            <a:prstGeom prst="down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4212173" y="4924778"/>
              <a:ext cx="2377724" cy="38805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FF"/>
                  </a:solidFill>
                </a:rPr>
                <a:t>Calculate </a:t>
              </a:r>
              <a:r>
                <a:rPr lang="en-US" sz="1400" dirty="0">
                  <a:solidFill>
                    <a:srgbClr val="0000FF"/>
                  </a:solidFill>
                </a:rPr>
                <a:t>S</a:t>
              </a:r>
              <a:r>
                <a:rPr lang="en-US" sz="1400" dirty="0" smtClean="0">
                  <a:solidFill>
                    <a:srgbClr val="0000FF"/>
                  </a:solidFill>
                </a:rPr>
                <a:t>cattering Profiles</a:t>
              </a:r>
              <a:endParaRPr lang="en-US" sz="1400" dirty="0">
                <a:solidFill>
                  <a:srgbClr val="0000FF"/>
                </a:solidFill>
              </a:endParaRPr>
            </a:p>
          </p:txBody>
        </p:sp>
        <p:sp>
          <p:nvSpPr>
            <p:cNvPr id="17" name="Down Arrow 16"/>
            <p:cNvSpPr/>
            <p:nvPr/>
          </p:nvSpPr>
          <p:spPr>
            <a:xfrm>
              <a:off x="5101174" y="4064701"/>
              <a:ext cx="543278" cy="860077"/>
            </a:xfrm>
            <a:prstGeom prst="down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4205118" y="6027571"/>
              <a:ext cx="2377724" cy="388056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FF"/>
                  </a:solidFill>
                </a:rPr>
                <a:t>Visualize χ</a:t>
              </a:r>
              <a:r>
                <a:rPr lang="en-US" sz="1400" baseline="30000" dirty="0" smtClean="0">
                  <a:solidFill>
                    <a:srgbClr val="0000FF"/>
                  </a:solidFill>
                </a:rPr>
                <a:t>2</a:t>
              </a:r>
              <a:r>
                <a:rPr lang="en-US" sz="1400" dirty="0" smtClean="0">
                  <a:solidFill>
                    <a:srgbClr val="0000FF"/>
                  </a:solidFill>
                </a:rPr>
                <a:t> in 2D/3D</a:t>
              </a:r>
              <a:endParaRPr lang="en-US" sz="1400" dirty="0">
                <a:solidFill>
                  <a:srgbClr val="0000FF"/>
                </a:solidFill>
              </a:endParaRPr>
            </a:p>
          </p:txBody>
        </p:sp>
        <p:sp>
          <p:nvSpPr>
            <p:cNvPr id="19" name="Down Arrow 18"/>
            <p:cNvSpPr/>
            <p:nvPr/>
          </p:nvSpPr>
          <p:spPr>
            <a:xfrm>
              <a:off x="5101174" y="5312834"/>
              <a:ext cx="543278" cy="714737"/>
            </a:xfrm>
            <a:prstGeom prst="down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Striped Right Arrow 20"/>
            <p:cNvSpPr/>
            <p:nvPr/>
          </p:nvSpPr>
          <p:spPr>
            <a:xfrm>
              <a:off x="2657651" y="2784120"/>
              <a:ext cx="1349911" cy="606776"/>
            </a:xfrm>
            <a:prstGeom prst="stripedRightArrow">
              <a:avLst/>
            </a:prstGeom>
            <a:gradFill flip="none" rotWithShape="1">
              <a:gsLst>
                <a:gs pos="0">
                  <a:srgbClr val="FF0000">
                    <a:alpha val="45000"/>
                  </a:srgbClr>
                </a:gs>
                <a:gs pos="100000">
                  <a:srgbClr val="FFFFFF">
                    <a:alpha val="45000"/>
                  </a:srgbClr>
                </a:gs>
              </a:gsLst>
              <a:lin ang="108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Striped Right Arrow 21"/>
            <p:cNvSpPr/>
            <p:nvPr/>
          </p:nvSpPr>
          <p:spPr>
            <a:xfrm>
              <a:off x="2657651" y="3522128"/>
              <a:ext cx="1349911" cy="606776"/>
            </a:xfrm>
            <a:prstGeom prst="stripedRightArrow">
              <a:avLst/>
            </a:prstGeom>
            <a:gradFill flip="none" rotWithShape="1">
              <a:gsLst>
                <a:gs pos="0">
                  <a:srgbClr val="FF0000">
                    <a:alpha val="45000"/>
                  </a:srgbClr>
                </a:gs>
                <a:gs pos="100000">
                  <a:srgbClr val="FFFFFF">
                    <a:alpha val="45000"/>
                  </a:srgbClr>
                </a:gs>
              </a:gsLst>
              <a:lin ang="108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Striped Right Arrow 22"/>
            <p:cNvSpPr/>
            <p:nvPr/>
          </p:nvSpPr>
          <p:spPr>
            <a:xfrm>
              <a:off x="2657651" y="4782250"/>
              <a:ext cx="1349911" cy="606776"/>
            </a:xfrm>
            <a:prstGeom prst="stripedRightArrow">
              <a:avLst/>
            </a:prstGeom>
            <a:gradFill flip="none" rotWithShape="1">
              <a:gsLst>
                <a:gs pos="0">
                  <a:srgbClr val="FF0000">
                    <a:alpha val="45000"/>
                  </a:srgbClr>
                </a:gs>
                <a:gs pos="100000">
                  <a:srgbClr val="FFFFFF">
                    <a:alpha val="45000"/>
                  </a:srgbClr>
                </a:gs>
              </a:gsLst>
              <a:lin ang="108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Striped Right Arrow 23"/>
            <p:cNvSpPr/>
            <p:nvPr/>
          </p:nvSpPr>
          <p:spPr>
            <a:xfrm>
              <a:off x="2657651" y="5894206"/>
              <a:ext cx="1349911" cy="606776"/>
            </a:xfrm>
            <a:prstGeom prst="stripedRightArrow">
              <a:avLst/>
            </a:prstGeom>
            <a:gradFill flip="none" rotWithShape="1">
              <a:gsLst>
                <a:gs pos="0">
                  <a:srgbClr val="FF0000">
                    <a:alpha val="45000"/>
                  </a:srgbClr>
                </a:gs>
                <a:gs pos="100000">
                  <a:srgbClr val="FFFFFF">
                    <a:alpha val="45000"/>
                  </a:srgbClr>
                </a:gs>
              </a:gsLst>
              <a:lin ang="10800000" scaled="0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6858000" y="727364"/>
            <a:ext cx="1951182" cy="175432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Pre-experiment analysis from </a:t>
            </a:r>
            <a:r>
              <a:rPr lang="en-US" dirty="0" err="1" smtClean="0"/>
              <a:t>pdb</a:t>
            </a:r>
            <a:r>
              <a:rPr lang="en-US" dirty="0" smtClean="0"/>
              <a:t>, </a:t>
            </a:r>
            <a:r>
              <a:rPr lang="en-US" dirty="0" err="1" smtClean="0"/>
              <a:t>dcd</a:t>
            </a:r>
            <a:r>
              <a:rPr lang="en-US" dirty="0" smtClean="0"/>
              <a:t> OR FASTA 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Contrast analysis &amp; </a:t>
            </a:r>
            <a:r>
              <a:rPr lang="en-US" dirty="0" smtClean="0"/>
              <a:t>I(0</a:t>
            </a:r>
            <a:r>
              <a:rPr lang="en-US" dirty="0" smtClean="0"/>
              <a:t>)</a:t>
            </a:r>
          </a:p>
          <a:p>
            <a:pPr marL="285750" indent="-285750">
              <a:buFont typeface="Arial"/>
              <a:buChar char="•"/>
            </a:pPr>
            <a:r>
              <a:rPr lang="en-US" dirty="0" err="1" smtClean="0"/>
              <a:t>Rg</a:t>
            </a:r>
            <a:r>
              <a:rPr lang="en-US" dirty="0"/>
              <a:t> </a:t>
            </a:r>
            <a:r>
              <a:rPr lang="en-US" dirty="0" smtClean="0"/>
              <a:t>from </a:t>
            </a:r>
            <a:r>
              <a:rPr lang="en-US" dirty="0" err="1" smtClean="0"/>
              <a:t>pdb</a:t>
            </a:r>
            <a:endParaRPr lang="en-US" dirty="0"/>
          </a:p>
        </p:txBody>
      </p:sp>
      <p:sp>
        <p:nvSpPr>
          <p:cNvPr id="6" name="Bent Arrow 5"/>
          <p:cNvSpPr/>
          <p:nvPr/>
        </p:nvSpPr>
        <p:spPr>
          <a:xfrm rot="16200000" flipH="1">
            <a:off x="5543267" y="779158"/>
            <a:ext cx="775462" cy="1507639"/>
          </a:xfrm>
          <a:prstGeom prst="bentArrow">
            <a:avLst>
              <a:gd name="adj1" fmla="val 25000"/>
              <a:gd name="adj2" fmla="val 24074"/>
              <a:gd name="adj3" fmla="val 25000"/>
              <a:gd name="adj4" fmla="val 43750"/>
            </a:avLst>
          </a:prstGeom>
          <a:gradFill flip="none" rotWithShape="1">
            <a:gsLst>
              <a:gs pos="40000">
                <a:srgbClr val="FF0000"/>
              </a:gs>
              <a:gs pos="0">
                <a:srgbClr val="FFFFFF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25" name="Bent Arrow 24"/>
          <p:cNvSpPr/>
          <p:nvPr/>
        </p:nvSpPr>
        <p:spPr>
          <a:xfrm rot="5400000" flipH="1">
            <a:off x="7233811" y="4907719"/>
            <a:ext cx="1320486" cy="1507639"/>
          </a:xfrm>
          <a:prstGeom prst="bentArrow">
            <a:avLst>
              <a:gd name="adj1" fmla="val 25000"/>
              <a:gd name="adj2" fmla="val 24074"/>
              <a:gd name="adj3" fmla="val 25000"/>
              <a:gd name="adj4" fmla="val 43750"/>
            </a:avLst>
          </a:prstGeom>
          <a:gradFill flip="none" rotWithShape="1">
            <a:gsLst>
              <a:gs pos="40000">
                <a:srgbClr val="FF0000"/>
              </a:gs>
              <a:gs pos="0">
                <a:srgbClr val="FFFFFF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140235" y="3735450"/>
            <a:ext cx="1951182" cy="1200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Structure </a:t>
            </a:r>
            <a:r>
              <a:rPr lang="en-US" dirty="0" smtClean="0"/>
              <a:t>evaluation based on </a:t>
            </a:r>
            <a:r>
              <a:rPr lang="en-US" dirty="0" smtClean="0"/>
              <a:t>“global” </a:t>
            </a:r>
            <a:r>
              <a:rPr lang="en-US" dirty="0" smtClean="0"/>
              <a:t>goodness-of-fit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92551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“Global” goodness-of-fit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Global </a:t>
            </a:r>
            <a:r>
              <a:rPr lang="en-US" dirty="0" smtClean="0"/>
              <a:t>parameter to describe </a:t>
            </a:r>
            <a:r>
              <a:rPr lang="en-US" dirty="0"/>
              <a:t>goodness-of-fit </a:t>
            </a:r>
            <a:r>
              <a:rPr lang="en-US" dirty="0" smtClean="0"/>
              <a:t>between </a:t>
            </a:r>
            <a:r>
              <a:rPr lang="en-US" dirty="0" smtClean="0">
                <a:cs typeface="Symbol" charset="2"/>
              </a:rPr>
              <a:t>experimental </a:t>
            </a:r>
            <a:r>
              <a:rPr lang="en-US" dirty="0">
                <a:cs typeface="Symbol" charset="2"/>
              </a:rPr>
              <a:t>and model </a:t>
            </a:r>
            <a:r>
              <a:rPr lang="en-US" dirty="0" smtClean="0">
                <a:cs typeface="Symbol" charset="2"/>
              </a:rPr>
              <a:t>curves at </a:t>
            </a:r>
            <a:r>
              <a:rPr lang="en-US" u="sng" dirty="0" smtClean="0">
                <a:cs typeface="Symbol" charset="2"/>
              </a:rPr>
              <a:t>several</a:t>
            </a:r>
            <a:r>
              <a:rPr lang="en-US" dirty="0" smtClean="0">
                <a:cs typeface="Symbol" charset="2"/>
              </a:rPr>
              <a:t> contrast points </a:t>
            </a:r>
          </a:p>
          <a:p>
            <a:pPr lvl="1"/>
            <a:r>
              <a:rPr lang="en-US" dirty="0" smtClean="0">
                <a:cs typeface="Symbol" charset="2"/>
              </a:rPr>
              <a:t>Average </a:t>
            </a:r>
            <a:r>
              <a:rPr lang="en-US" dirty="0" smtClean="0">
                <a:latin typeface="Symbol" charset="2"/>
                <a:cs typeface="Symbol" charset="2"/>
              </a:rPr>
              <a:t>c</a:t>
            </a:r>
            <a:r>
              <a:rPr lang="en-US" baseline="30000" dirty="0" smtClean="0">
                <a:cs typeface="Symbol" charset="2"/>
              </a:rPr>
              <a:t>2 </a:t>
            </a:r>
            <a:r>
              <a:rPr lang="en-US" dirty="0" smtClean="0">
                <a:cs typeface="Symbol" charset="2"/>
              </a:rPr>
              <a:t>? All </a:t>
            </a:r>
            <a:r>
              <a:rPr lang="en-US" dirty="0" smtClean="0">
                <a:latin typeface="Symbol" charset="2"/>
                <a:cs typeface="Symbol" charset="2"/>
              </a:rPr>
              <a:t>c</a:t>
            </a:r>
            <a:r>
              <a:rPr lang="en-US" baseline="30000" dirty="0" smtClean="0">
                <a:cs typeface="Symbol" charset="2"/>
              </a:rPr>
              <a:t>2 </a:t>
            </a:r>
            <a:r>
              <a:rPr lang="en-US" dirty="0" smtClean="0">
                <a:cs typeface="Symbol" charset="2"/>
              </a:rPr>
              <a:t>above a threshold? Global </a:t>
            </a:r>
            <a:r>
              <a:rPr lang="en-US" dirty="0" smtClean="0">
                <a:latin typeface="Symbol" charset="2"/>
                <a:cs typeface="Symbol" charset="2"/>
              </a:rPr>
              <a:t>c</a:t>
            </a:r>
            <a:r>
              <a:rPr lang="en-US" baseline="30000" dirty="0" smtClean="0">
                <a:cs typeface="Symbol" charset="2"/>
              </a:rPr>
              <a:t>2 </a:t>
            </a:r>
            <a:r>
              <a:rPr lang="en-US" dirty="0" smtClean="0">
                <a:cs typeface="Symbol" charset="2"/>
              </a:rPr>
              <a:t>or alternative?</a:t>
            </a:r>
            <a:endParaRPr lang="en-US" baseline="30000" dirty="0">
              <a:latin typeface="Symbol" charset="2"/>
              <a:cs typeface="Symbol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9071492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Pre-experiment Calculator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(likely living in “Tools”)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569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Recap: Susan’s </a:t>
            </a:r>
            <a:r>
              <a:rPr lang="en-US" dirty="0" smtClean="0"/>
              <a:t>FORTRAN contrast </a:t>
            </a:r>
            <a:r>
              <a:rPr lang="en-US" dirty="0"/>
              <a:t>calculator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Reads in protein and DNA sequences in one (FASTA) or three-letter formats</a:t>
            </a:r>
          </a:p>
          <a:p>
            <a:r>
              <a:rPr lang="en-US" dirty="0" smtClean="0"/>
              <a:t>From reference </a:t>
            </a:r>
            <a:r>
              <a:rPr lang="en-US" dirty="0"/>
              <a:t>to a “dictionary</a:t>
            </a:r>
            <a:r>
              <a:rPr lang="en-US" dirty="0" smtClean="0"/>
              <a:t>”, determines basic parameters for each molecule type (no. residues, MW, total and exchangeable protons, total scattering length) </a:t>
            </a:r>
          </a:p>
          <a:p>
            <a:r>
              <a:rPr lang="en-US" dirty="0" smtClean="0"/>
              <a:t>Volumes from average partial specific volumes (0.73, 0.586 cm</a:t>
            </a:r>
            <a:r>
              <a:rPr lang="en-US" baseline="30000" dirty="0" smtClean="0"/>
              <a:t>3</a:t>
            </a:r>
            <a:r>
              <a:rPr lang="en-US" dirty="0" smtClean="0"/>
              <a:t>/g)</a:t>
            </a:r>
          </a:p>
          <a:p>
            <a:r>
              <a:rPr lang="en-US" dirty="0" smtClean="0"/>
              <a:t>Calculates contrast, I(0) and SLD of complex as function of % D2O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8463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Preliminary conversion to SASSIE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Calculations rely on having the primary </a:t>
            </a:r>
            <a:r>
              <a:rPr lang="en-US" dirty="0"/>
              <a:t>sequence </a:t>
            </a:r>
            <a:r>
              <a:rPr lang="en-US" dirty="0" smtClean="0"/>
              <a:t>as a list of three-letter residues</a:t>
            </a:r>
          </a:p>
          <a:p>
            <a:r>
              <a:rPr lang="en-US" dirty="0" smtClean="0"/>
              <a:t>Two input “pathways” </a:t>
            </a:r>
          </a:p>
          <a:p>
            <a:pPr lvl="1"/>
            <a:r>
              <a:rPr lang="en-US" dirty="0" smtClean="0"/>
              <a:t>From a </a:t>
            </a:r>
            <a:r>
              <a:rPr lang="en-US" dirty="0" err="1" smtClean="0"/>
              <a:t>pdb</a:t>
            </a:r>
            <a:r>
              <a:rPr lang="en-US" dirty="0" smtClean="0"/>
              <a:t> (or </a:t>
            </a:r>
            <a:r>
              <a:rPr lang="en-US" dirty="0" err="1" smtClean="0"/>
              <a:t>dcd</a:t>
            </a:r>
            <a:r>
              <a:rPr lang="en-US" dirty="0" smtClean="0"/>
              <a:t>, theoretically), work in the context of a </a:t>
            </a:r>
            <a:r>
              <a:rPr lang="en-US" dirty="0" err="1" smtClean="0"/>
              <a:t>sasmol</a:t>
            </a:r>
            <a:r>
              <a:rPr lang="en-US" dirty="0" smtClean="0"/>
              <a:t> object</a:t>
            </a:r>
          </a:p>
          <a:p>
            <a:pPr lvl="2"/>
            <a:r>
              <a:rPr lang="en-US" dirty="0" smtClean="0"/>
              <a:t>Take logical advantage of existing getters/setters </a:t>
            </a:r>
          </a:p>
          <a:p>
            <a:pPr lvl="3"/>
            <a:r>
              <a:rPr lang="en-US" i="1" dirty="0" smtClean="0"/>
              <a:t>Add </a:t>
            </a:r>
            <a:r>
              <a:rPr lang="en-US" i="1" dirty="0" err="1" smtClean="0"/>
              <a:t>extract_primary_sequence_from_pdb</a:t>
            </a:r>
            <a:r>
              <a:rPr lang="en-US" i="1" dirty="0" smtClean="0"/>
              <a:t> getter</a:t>
            </a:r>
          </a:p>
          <a:p>
            <a:pPr lvl="1"/>
            <a:r>
              <a:rPr lang="en-US" dirty="0" smtClean="0"/>
              <a:t>From a FASTA sequence</a:t>
            </a:r>
          </a:p>
          <a:p>
            <a:pPr lvl="2"/>
            <a:r>
              <a:rPr lang="en-US" dirty="0" smtClean="0"/>
              <a:t>Use separate dictionary both to convert single letter to three-letter sequence and calculate total MW</a:t>
            </a:r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225498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Preliminary conversion to SASSIE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From primary sequence, use dictionary of residue properties to determine some total intrinsic values specific to molecule type (</a:t>
            </a:r>
            <a:r>
              <a:rPr lang="en-US" dirty="0" err="1" smtClean="0"/>
              <a:t>prot</a:t>
            </a:r>
            <a:r>
              <a:rPr lang="en-US" dirty="0" smtClean="0"/>
              <a:t>/DNA/RNA)</a:t>
            </a:r>
          </a:p>
          <a:p>
            <a:pPr lvl="1"/>
            <a:r>
              <a:rPr lang="en-US" dirty="0" smtClean="0"/>
              <a:t>SL, no. protons, no. exchangeable protons</a:t>
            </a:r>
          </a:p>
          <a:p>
            <a:pPr lvl="1"/>
            <a:r>
              <a:rPr lang="en-US" i="1" dirty="0" smtClean="0"/>
              <a:t>Modify </a:t>
            </a:r>
            <a:r>
              <a:rPr lang="en-US" i="1" dirty="0" err="1" smtClean="0"/>
              <a:t>amino_acid_sld</a:t>
            </a:r>
            <a:r>
              <a:rPr lang="en-US" i="1" dirty="0" smtClean="0"/>
              <a:t> from </a:t>
            </a:r>
            <a:r>
              <a:rPr lang="en-US" i="1" dirty="0" err="1" smtClean="0"/>
              <a:t>sasproperties.py</a:t>
            </a:r>
            <a:r>
              <a:rPr lang="en-US" i="1" dirty="0" smtClean="0"/>
              <a:t>; add DNA and RNA equivalents</a:t>
            </a:r>
          </a:p>
          <a:p>
            <a:r>
              <a:rPr lang="en-US" dirty="0" smtClean="0"/>
              <a:t>Final calculations and output files as in original FORTRAN code</a:t>
            </a:r>
          </a:p>
          <a:p>
            <a:pPr lvl="1"/>
            <a:r>
              <a:rPr lang="en-US" dirty="0" smtClean="0"/>
              <a:t>Important note: still using average partial specific densities for volumes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5709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Points to consider</a:t>
            </a:r>
            <a:br>
              <a:rPr lang="en-US" dirty="0" smtClean="0"/>
            </a:br>
            <a:r>
              <a:rPr lang="en-US" dirty="0" smtClean="0"/>
              <a:t>(first, the basics)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Updates to the residue dictionaries</a:t>
            </a:r>
          </a:p>
          <a:p>
            <a:pPr lvl="1"/>
            <a:r>
              <a:rPr lang="en-US" dirty="0" smtClean="0"/>
              <a:t>Consistent definition of SL units</a:t>
            </a:r>
          </a:p>
          <a:p>
            <a:pPr lvl="1"/>
            <a:r>
              <a:rPr lang="en-US" dirty="0" smtClean="0"/>
              <a:t>Corresponding dictionaries for nucleotides</a:t>
            </a:r>
          </a:p>
          <a:p>
            <a:r>
              <a:rPr lang="en-US" dirty="0" smtClean="0"/>
              <a:t>Need for a </a:t>
            </a:r>
            <a:r>
              <a:rPr lang="en-US" dirty="0" err="1" smtClean="0"/>
              <a:t>get_primary_sequence_from_pdb</a:t>
            </a:r>
            <a:r>
              <a:rPr lang="en-US" dirty="0" smtClean="0"/>
              <a:t> method (</a:t>
            </a:r>
            <a:r>
              <a:rPr lang="en-US" dirty="0" err="1" smtClean="0"/>
              <a:t>prot</a:t>
            </a:r>
            <a:r>
              <a:rPr lang="en-US" dirty="0" smtClean="0"/>
              <a:t> and NA)</a:t>
            </a:r>
          </a:p>
          <a:p>
            <a:r>
              <a:rPr lang="en-US" dirty="0" smtClean="0"/>
              <a:t>Calculation of volumes</a:t>
            </a:r>
          </a:p>
          <a:p>
            <a:pPr lvl="1"/>
            <a:r>
              <a:rPr lang="en-US" dirty="0" smtClean="0"/>
              <a:t>By residue type and partial specific volume, in sequence-only case?</a:t>
            </a:r>
          </a:p>
          <a:p>
            <a:pPr lvl="1"/>
            <a:r>
              <a:rPr lang="en-US" dirty="0" smtClean="0"/>
              <a:t>Calculated </a:t>
            </a:r>
            <a:r>
              <a:rPr lang="en-US" dirty="0" err="1" smtClean="0"/>
              <a:t>atomistically</a:t>
            </a:r>
            <a:r>
              <a:rPr lang="en-US" dirty="0" smtClean="0"/>
              <a:t> from </a:t>
            </a:r>
            <a:r>
              <a:rPr lang="en-US" dirty="0" err="1" smtClean="0"/>
              <a:t>pdb</a:t>
            </a:r>
            <a:r>
              <a:rPr lang="en-US" dirty="0" smtClean="0"/>
              <a:t> when available?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911124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Points to consider</a:t>
            </a:r>
            <a:br>
              <a:rPr lang="en-US" dirty="0" smtClean="0"/>
            </a:br>
            <a:r>
              <a:rPr lang="en-US" dirty="0" smtClean="0"/>
              <a:t>(second, software integration)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Learning curve for Katie: taking a stand-alone script and incorporating it into a much larger software suite</a:t>
            </a:r>
          </a:p>
        </p:txBody>
      </p:sp>
    </p:spTree>
    <p:extLst>
      <p:ext uri="{BB962C8B-B14F-4D97-AF65-F5344CB8AC3E}">
        <p14:creationId xmlns:p14="http://schemas.microsoft.com/office/powerpoint/2010/main" val="19522332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Points to consider</a:t>
            </a:r>
            <a:br>
              <a:rPr lang="en-US" dirty="0" smtClean="0"/>
            </a:br>
            <a:r>
              <a:rPr lang="en-US" dirty="0" smtClean="0"/>
              <a:t>(third, bells and whistles)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Desirable updates to the original method</a:t>
            </a:r>
          </a:p>
          <a:p>
            <a:pPr lvl="1"/>
            <a:r>
              <a:rPr lang="en-US" dirty="0" smtClean="0"/>
              <a:t>Easily </a:t>
            </a:r>
            <a:r>
              <a:rPr lang="en-US" dirty="0" err="1" smtClean="0"/>
              <a:t>accomodated</a:t>
            </a:r>
            <a:r>
              <a:rPr lang="en-US" dirty="0" smtClean="0"/>
              <a:t> within existing program structure:</a:t>
            </a:r>
            <a:endParaRPr lang="en-US" dirty="0" smtClean="0"/>
          </a:p>
          <a:p>
            <a:pPr lvl="2"/>
            <a:r>
              <a:rPr lang="en-US" dirty="0" smtClean="0"/>
              <a:t>Lipid, carbohydrate, small molecule handling</a:t>
            </a:r>
          </a:p>
          <a:p>
            <a:pPr lvl="3"/>
            <a:r>
              <a:rPr lang="en-US" dirty="0" smtClean="0"/>
              <a:t>Volume calculation again an issue</a:t>
            </a:r>
          </a:p>
          <a:p>
            <a:pPr lvl="2"/>
            <a:r>
              <a:rPr lang="en-US" dirty="0" smtClean="0"/>
              <a:t>X-ray scattering (trivial)</a:t>
            </a:r>
          </a:p>
          <a:p>
            <a:pPr lvl="2"/>
            <a:r>
              <a:rPr lang="en-US" dirty="0" err="1" smtClean="0"/>
              <a:t>Perdeuteration</a:t>
            </a:r>
            <a:r>
              <a:rPr lang="en-US" dirty="0" smtClean="0"/>
              <a:t> and partial </a:t>
            </a:r>
            <a:r>
              <a:rPr lang="en-US" dirty="0" err="1" smtClean="0"/>
              <a:t>deuteration</a:t>
            </a:r>
            <a:r>
              <a:rPr lang="en-US" dirty="0" smtClean="0"/>
              <a:t> of solute</a:t>
            </a:r>
          </a:p>
          <a:p>
            <a:pPr lvl="1"/>
            <a:r>
              <a:rPr lang="en-US" dirty="0" smtClean="0"/>
              <a:t>Needing some extra thought:</a:t>
            </a:r>
          </a:p>
          <a:p>
            <a:pPr lvl="2"/>
            <a:r>
              <a:rPr lang="en-US" dirty="0" err="1" smtClean="0"/>
              <a:t>Rg</a:t>
            </a:r>
            <a:r>
              <a:rPr lang="en-US" dirty="0" smtClean="0"/>
              <a:t> calculation as a function of contrast (best handled in context of Xtal2SAS or its successors?)</a:t>
            </a:r>
          </a:p>
          <a:p>
            <a:pPr lvl="2"/>
            <a:r>
              <a:rPr lang="en-US" dirty="0" smtClean="0"/>
              <a:t>Experiment planner that considers incoherent scattering</a:t>
            </a:r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985160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Post-Experiment Analysis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(Likely living in “Analyze”)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36205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</TotalTime>
  <Words>511</Words>
  <Application>Microsoft Macintosh PowerPoint</Application>
  <PresentationFormat>On-screen Show (4:3)</PresentationFormat>
  <Paragraphs>62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Wishlist: Deuteration Tools</vt:lpstr>
      <vt:lpstr>The Pre-experiment Calculator</vt:lpstr>
      <vt:lpstr>Recap: Susan’s FORTRAN contrast calculator</vt:lpstr>
      <vt:lpstr>Preliminary conversion to SASSIE</vt:lpstr>
      <vt:lpstr>Preliminary conversion to SASSIE</vt:lpstr>
      <vt:lpstr>Points to consider (first, the basics) </vt:lpstr>
      <vt:lpstr>Points to consider (second, software integration) </vt:lpstr>
      <vt:lpstr>Points to consider (third, bells and whistles) </vt:lpstr>
      <vt:lpstr>Post-Experiment Analysis</vt:lpstr>
      <vt:lpstr>“Global” goodness-of-fit</vt:lpstr>
    </vt:vector>
  </TitlesOfParts>
  <Company>NIST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Kathryn Sarachan</dc:creator>
  <cp:lastModifiedBy>Kathryn Sarachan</cp:lastModifiedBy>
  <cp:revision>30</cp:revision>
  <dcterms:created xsi:type="dcterms:W3CDTF">2012-07-17T15:21:25Z</dcterms:created>
  <dcterms:modified xsi:type="dcterms:W3CDTF">2012-07-23T18:48:59Z</dcterms:modified>
</cp:coreProperties>
</file>