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67" r:id="rId3"/>
    <p:sldId id="272" r:id="rId4"/>
    <p:sldId id="274" r:id="rId5"/>
    <p:sldId id="277" r:id="rId6"/>
    <p:sldId id="273" r:id="rId7"/>
    <p:sldId id="276" r:id="rId8"/>
    <p:sldId id="275" r:id="rId9"/>
    <p:sldId id="279" r:id="rId10"/>
    <p:sldId id="285" r:id="rId11"/>
    <p:sldId id="280" r:id="rId12"/>
    <p:sldId id="281" r:id="rId13"/>
    <p:sldId id="282" r:id="rId14"/>
    <p:sldId id="283" r:id="rId15"/>
    <p:sldId id="284" r:id="rId16"/>
    <p:sldId id="287" r:id="rId17"/>
    <p:sldId id="288" r:id="rId18"/>
    <p:sldId id="289" r:id="rId19"/>
    <p:sldId id="290" r:id="rId20"/>
    <p:sldId id="291" r:id="rId21"/>
    <p:sldId id="29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FB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8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C71A9-180B-264C-8F6F-8498B05093F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6C358-34CA-E743-BCD7-64F552D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03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simulate.monte</a:t>
            </a:r>
            <a:r>
              <a:rPr lang="en-US" dirty="0" err="1"/>
              <a:t>_</a:t>
            </a:r>
            <a:r>
              <a:rPr lang="en-US" dirty="0" err="1" smtClean="0"/>
              <a:t>carlo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Class design, testing design, and bug reports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9086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Test design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8600434" cy="4739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./</a:t>
            </a:r>
            <a:r>
              <a:rPr lang="en-US" sz="1600" b="1" dirty="0" err="1"/>
              <a:t>initialize.py:def</a:t>
            </a:r>
            <a:r>
              <a:rPr lang="en-US" sz="1600" b="1" dirty="0"/>
              <a:t> </a:t>
            </a:r>
            <a:r>
              <a:rPr lang="en-US" sz="1600" b="1" dirty="0" err="1"/>
              <a:t>getdihedrals</a:t>
            </a:r>
            <a:r>
              <a:rPr lang="en-US" sz="1600" b="1" dirty="0"/>
              <a:t>(</a:t>
            </a:r>
            <a:r>
              <a:rPr lang="en-US" sz="1600" b="1" dirty="0" err="1"/>
              <a:t>atoms,dihedrals,pdihedrals</a:t>
            </a:r>
            <a:r>
              <a:rPr lang="en-US" sz="1600" b="1" dirty="0"/>
              <a:t>):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initialize.py:def</a:t>
            </a:r>
            <a:r>
              <a:rPr lang="en-US" sz="1600" b="1" dirty="0"/>
              <a:t> </a:t>
            </a:r>
            <a:r>
              <a:rPr lang="en-US" sz="1600" b="1" dirty="0" err="1"/>
              <a:t>getangles</a:t>
            </a:r>
            <a:r>
              <a:rPr lang="en-US" sz="1600" b="1" dirty="0"/>
              <a:t>(</a:t>
            </a:r>
            <a:r>
              <a:rPr lang="en-US" sz="1600" b="1" dirty="0" err="1"/>
              <a:t>atoms,angles,pangles</a:t>
            </a:r>
            <a:r>
              <a:rPr lang="en-US" sz="1600" b="1" dirty="0"/>
              <a:t>):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initialize.py:def</a:t>
            </a:r>
            <a:r>
              <a:rPr lang="en-US" sz="1600" b="1" dirty="0"/>
              <a:t> </a:t>
            </a:r>
            <a:r>
              <a:rPr lang="en-US" sz="1600" b="1" dirty="0" err="1"/>
              <a:t>getvdw</a:t>
            </a:r>
            <a:r>
              <a:rPr lang="en-US" sz="1600" b="1" dirty="0"/>
              <a:t>(</a:t>
            </a:r>
            <a:r>
              <a:rPr lang="en-US" sz="1600" b="1" dirty="0" err="1"/>
              <a:t>atoms,pnonbond</a:t>
            </a:r>
            <a:r>
              <a:rPr lang="en-US" sz="1600" b="1" dirty="0"/>
              <a:t>):</a:t>
            </a:r>
          </a:p>
          <a:p>
            <a:endParaRPr lang="en-US" sz="1600" b="1" dirty="0"/>
          </a:p>
          <a:p>
            <a:r>
              <a:rPr lang="en-US" sz="1600" u="sng" dirty="0"/>
              <a:t>Integration test:</a:t>
            </a:r>
          </a:p>
          <a:p>
            <a:endParaRPr lang="en-US" sz="1600" dirty="0"/>
          </a:p>
          <a:p>
            <a:r>
              <a:rPr lang="en-US" sz="1600" i="1" dirty="0" smtClean="0"/>
              <a:t>2 </a:t>
            </a:r>
            <a:r>
              <a:rPr lang="en-US" sz="1600" i="1" dirty="0" err="1" smtClean="0"/>
              <a:t>a.a</a:t>
            </a:r>
            <a:r>
              <a:rPr lang="en-US" sz="1600" i="1" dirty="0" smtClean="0"/>
              <a:t>. with open terminals</a:t>
            </a:r>
          </a:p>
          <a:p>
            <a:r>
              <a:rPr lang="en-US" sz="1600" i="1" dirty="0"/>
              <a:t>2 </a:t>
            </a:r>
            <a:r>
              <a:rPr lang="en-US" sz="1600" i="1" dirty="0" err="1"/>
              <a:t>a.a</a:t>
            </a:r>
            <a:r>
              <a:rPr lang="en-US" sz="1600" i="1" dirty="0"/>
              <a:t>. with terminal methylation/</a:t>
            </a:r>
            <a:r>
              <a:rPr lang="en-US" sz="1600" i="1" dirty="0" smtClean="0"/>
              <a:t>Acetylation</a:t>
            </a:r>
          </a:p>
          <a:p>
            <a:endParaRPr lang="en-US" sz="1600" i="1" dirty="0"/>
          </a:p>
          <a:p>
            <a:r>
              <a:rPr lang="en-US" sz="1600" i="1" dirty="0" smtClean="0"/>
              <a:t>2bp </a:t>
            </a:r>
            <a:r>
              <a:rPr lang="en-US" sz="1600" i="1" dirty="0" err="1" smtClean="0"/>
              <a:t>na</a:t>
            </a:r>
            <a:endParaRPr lang="en-US" sz="1600" i="1" dirty="0"/>
          </a:p>
          <a:p>
            <a:endParaRPr lang="en-US" sz="1600" i="1" dirty="0"/>
          </a:p>
          <a:p>
            <a:r>
              <a:rPr lang="en-US" sz="1600" i="1" dirty="0" smtClean="0"/>
              <a:t>Small protein</a:t>
            </a:r>
          </a:p>
          <a:p>
            <a:r>
              <a:rPr lang="en-US" sz="1600" i="1" dirty="0" smtClean="0"/>
              <a:t>Large protein</a:t>
            </a:r>
          </a:p>
          <a:p>
            <a:endParaRPr lang="en-US" sz="1600" i="1" dirty="0"/>
          </a:p>
          <a:p>
            <a:r>
              <a:rPr lang="en-US" sz="1600" i="1" dirty="0" smtClean="0"/>
              <a:t>Small </a:t>
            </a:r>
            <a:r>
              <a:rPr lang="en-US" sz="1600" i="1" dirty="0" err="1" smtClean="0"/>
              <a:t>na</a:t>
            </a:r>
            <a:endParaRPr lang="en-US" sz="1600" i="1" dirty="0" smtClean="0"/>
          </a:p>
          <a:p>
            <a:r>
              <a:rPr lang="en-US" sz="1600" i="1" dirty="0" smtClean="0"/>
              <a:t>Large </a:t>
            </a:r>
            <a:r>
              <a:rPr lang="en-US" sz="1600" i="1" dirty="0" err="1" smtClean="0"/>
              <a:t>na</a:t>
            </a:r>
            <a:endParaRPr lang="en-US" sz="1600" i="1" dirty="0"/>
          </a:p>
          <a:p>
            <a:endParaRPr lang="en-US" sz="1600" i="1" dirty="0"/>
          </a:p>
          <a:p>
            <a:r>
              <a:rPr lang="en-US" sz="1600" i="1" dirty="0" smtClean="0"/>
              <a:t>Protein-</a:t>
            </a:r>
            <a:r>
              <a:rPr lang="en-US" sz="1600" i="1" dirty="0" err="1" smtClean="0"/>
              <a:t>na</a:t>
            </a:r>
            <a:r>
              <a:rPr lang="en-US" sz="1600" i="1" dirty="0" smtClean="0"/>
              <a:t> complex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3190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Test design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86004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./</a:t>
            </a:r>
            <a:r>
              <a:rPr lang="en-US" sz="1600" b="1" dirty="0" err="1"/>
              <a:t>benergy.py:def</a:t>
            </a:r>
            <a:r>
              <a:rPr lang="en-US" sz="1600" b="1" dirty="0"/>
              <a:t> </a:t>
            </a:r>
            <a:r>
              <a:rPr lang="en-US" sz="1600" b="1" dirty="0" err="1"/>
              <a:t>calc_angle</a:t>
            </a:r>
            <a:r>
              <a:rPr lang="en-US" sz="1600" b="1" dirty="0"/>
              <a:t>(c1,c2,c3):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benergy.py:def</a:t>
            </a:r>
            <a:r>
              <a:rPr lang="en-US" sz="1600" b="1" dirty="0"/>
              <a:t> </a:t>
            </a:r>
            <a:r>
              <a:rPr lang="en-US" sz="1600" b="1" dirty="0" err="1"/>
              <a:t>calc_dist</a:t>
            </a:r>
            <a:r>
              <a:rPr lang="en-US" sz="1600" b="1" dirty="0"/>
              <a:t>(c1,c2):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benergy.py:def</a:t>
            </a:r>
            <a:r>
              <a:rPr lang="en-US" sz="1600" b="1" dirty="0"/>
              <a:t> </a:t>
            </a:r>
            <a:r>
              <a:rPr lang="en-US" sz="1600" b="1" dirty="0" err="1"/>
              <a:t>cross_product</a:t>
            </a:r>
            <a:r>
              <a:rPr lang="en-US" sz="1600" b="1" dirty="0"/>
              <a:t>(</a:t>
            </a:r>
            <a:r>
              <a:rPr lang="en-US" sz="1600" b="1" dirty="0" err="1"/>
              <a:t>a,b</a:t>
            </a:r>
            <a:r>
              <a:rPr lang="en-US" sz="1600" b="1" dirty="0"/>
              <a:t>):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benergy.py:def</a:t>
            </a:r>
            <a:r>
              <a:rPr lang="en-US" sz="1600" b="1" dirty="0"/>
              <a:t> </a:t>
            </a:r>
            <a:r>
              <a:rPr lang="en-US" sz="1600" b="1" dirty="0" err="1"/>
              <a:t>vec_sub</a:t>
            </a:r>
            <a:r>
              <a:rPr lang="en-US" sz="1600" b="1" dirty="0"/>
              <a:t>(</a:t>
            </a:r>
            <a:r>
              <a:rPr lang="en-US" sz="1600" b="1" dirty="0" err="1"/>
              <a:t>a,b,c</a:t>
            </a:r>
            <a:r>
              <a:rPr lang="en-US" sz="1600" b="1" dirty="0"/>
              <a:t>):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benergy.py:def</a:t>
            </a:r>
            <a:r>
              <a:rPr lang="en-US" sz="1600" b="1" dirty="0"/>
              <a:t> </a:t>
            </a:r>
            <a:r>
              <a:rPr lang="en-US" sz="1600" b="1" dirty="0" err="1"/>
              <a:t>vec_scale</a:t>
            </a:r>
            <a:r>
              <a:rPr lang="en-US" sz="1600" b="1" dirty="0"/>
              <a:t>(</a:t>
            </a:r>
            <a:r>
              <a:rPr lang="en-US" sz="1600" b="1" dirty="0" err="1"/>
              <a:t>a,b,c</a:t>
            </a:r>
            <a:r>
              <a:rPr lang="en-US" sz="1600" b="1" dirty="0"/>
              <a:t>):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benergy.py:def</a:t>
            </a:r>
            <a:r>
              <a:rPr lang="en-US" sz="1600" b="1" dirty="0"/>
              <a:t> </a:t>
            </a:r>
            <a:r>
              <a:rPr lang="en-US" sz="1600" b="1" dirty="0" err="1"/>
              <a:t>signed_angle</a:t>
            </a:r>
            <a:r>
              <a:rPr lang="en-US" sz="1600" b="1" dirty="0"/>
              <a:t>(</a:t>
            </a:r>
            <a:r>
              <a:rPr lang="en-US" sz="1600" b="1" dirty="0" err="1"/>
              <a:t>a,b,c</a:t>
            </a:r>
            <a:r>
              <a:rPr lang="en-US" sz="1600" b="1" dirty="0"/>
              <a:t>):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benergy.py:def</a:t>
            </a:r>
            <a:r>
              <a:rPr lang="en-US" sz="1600" b="1" dirty="0"/>
              <a:t> </a:t>
            </a:r>
            <a:r>
              <a:rPr lang="en-US" sz="1600" b="1" dirty="0" err="1"/>
              <a:t>vdihed</a:t>
            </a:r>
            <a:r>
              <a:rPr lang="en-US" sz="1600" b="1" dirty="0"/>
              <a:t>(a1,a2,a3,a4):</a:t>
            </a:r>
          </a:p>
          <a:p>
            <a:endParaRPr lang="en-US" sz="1600" b="1" dirty="0"/>
          </a:p>
          <a:p>
            <a:r>
              <a:rPr lang="en-US" sz="1600" u="sng" dirty="0" smtClean="0"/>
              <a:t>Unit test as </a:t>
            </a:r>
            <a:r>
              <a:rPr lang="en-US" sz="1600" u="sng" dirty="0" err="1" smtClean="0"/>
              <a:t>sascalc</a:t>
            </a:r>
            <a:endParaRPr lang="en-US" sz="1400" u="sng" dirty="0"/>
          </a:p>
        </p:txBody>
      </p:sp>
    </p:spTree>
    <p:extLst>
      <p:ext uri="{BB962C8B-B14F-4D97-AF65-F5344CB8AC3E}">
        <p14:creationId xmlns:p14="http://schemas.microsoft.com/office/powerpoint/2010/main" val="3049010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Test design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860043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./</a:t>
            </a:r>
            <a:r>
              <a:rPr lang="en-US" sz="1600" b="1" dirty="0" err="1"/>
              <a:t>benergy.py:def</a:t>
            </a:r>
            <a:r>
              <a:rPr lang="en-US" sz="1600" b="1" dirty="0"/>
              <a:t> angle(</a:t>
            </a:r>
            <a:r>
              <a:rPr lang="en-US" sz="1600" b="1" dirty="0" err="1"/>
              <a:t>coor,angleparam</a:t>
            </a:r>
            <a:r>
              <a:rPr lang="en-US" sz="1600" b="1" dirty="0"/>
              <a:t>):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benergy.py:def</a:t>
            </a:r>
            <a:r>
              <a:rPr lang="en-US" sz="1600" b="1" dirty="0"/>
              <a:t> dihedral(</a:t>
            </a:r>
            <a:r>
              <a:rPr lang="en-US" sz="1600" b="1" dirty="0" err="1"/>
              <a:t>coor,dihedralparam</a:t>
            </a:r>
            <a:r>
              <a:rPr lang="en-US" sz="1600" b="1" dirty="0"/>
              <a:t>):</a:t>
            </a:r>
          </a:p>
          <a:p>
            <a:endParaRPr lang="en-US" sz="1600" b="1" dirty="0"/>
          </a:p>
          <a:p>
            <a:r>
              <a:rPr lang="en-US" sz="1600" u="sng" dirty="0"/>
              <a:t>Unit test:</a:t>
            </a:r>
          </a:p>
          <a:p>
            <a:endParaRPr lang="en-US" sz="1600" dirty="0"/>
          </a:p>
          <a:p>
            <a:r>
              <a:rPr lang="en-US" sz="1600" i="1" dirty="0"/>
              <a:t>2 </a:t>
            </a:r>
            <a:r>
              <a:rPr lang="en-US" sz="1600" i="1" dirty="0" err="1"/>
              <a:t>a.a</a:t>
            </a:r>
            <a:r>
              <a:rPr lang="en-US" sz="1600" i="1" dirty="0"/>
              <a:t>. with open terminals</a:t>
            </a:r>
          </a:p>
          <a:p>
            <a:r>
              <a:rPr lang="en-US" sz="1600" i="1" dirty="0"/>
              <a:t>2 </a:t>
            </a:r>
            <a:r>
              <a:rPr lang="en-US" sz="1600" i="1" dirty="0" err="1"/>
              <a:t>a.a</a:t>
            </a:r>
            <a:r>
              <a:rPr lang="en-US" sz="1600" i="1" dirty="0"/>
              <a:t>. with terminal methylation/Acetylation</a:t>
            </a:r>
          </a:p>
          <a:p>
            <a:endParaRPr lang="en-US" sz="1600" i="1" dirty="0"/>
          </a:p>
          <a:p>
            <a:r>
              <a:rPr lang="en-US" sz="1600" i="1" dirty="0"/>
              <a:t>2bp </a:t>
            </a:r>
            <a:r>
              <a:rPr lang="en-US" sz="1600" i="1" dirty="0" err="1"/>
              <a:t>na</a:t>
            </a:r>
            <a:endParaRPr lang="en-US" sz="1600" i="1" dirty="0"/>
          </a:p>
          <a:p>
            <a:endParaRPr lang="en-US" sz="1600" i="1" dirty="0"/>
          </a:p>
          <a:p>
            <a:r>
              <a:rPr lang="en-US" sz="1600" u="sng" dirty="0"/>
              <a:t>Integration test:</a:t>
            </a:r>
          </a:p>
          <a:p>
            <a:endParaRPr lang="en-US" sz="1600" i="1" dirty="0"/>
          </a:p>
          <a:p>
            <a:r>
              <a:rPr lang="en-US" sz="1600" i="1" dirty="0"/>
              <a:t>Small protein</a:t>
            </a:r>
          </a:p>
          <a:p>
            <a:r>
              <a:rPr lang="en-US" sz="1600" i="1" dirty="0"/>
              <a:t>Large protein</a:t>
            </a:r>
          </a:p>
          <a:p>
            <a:endParaRPr lang="en-US" sz="1600" i="1" dirty="0"/>
          </a:p>
          <a:p>
            <a:r>
              <a:rPr lang="en-US" sz="1600" i="1" dirty="0"/>
              <a:t>Small </a:t>
            </a:r>
            <a:r>
              <a:rPr lang="en-US" sz="1600" i="1" dirty="0" err="1"/>
              <a:t>na</a:t>
            </a:r>
            <a:endParaRPr lang="en-US" sz="1600" i="1" dirty="0"/>
          </a:p>
          <a:p>
            <a:r>
              <a:rPr lang="en-US" sz="1600" i="1" dirty="0"/>
              <a:t>Large </a:t>
            </a:r>
            <a:r>
              <a:rPr lang="en-US" sz="1600" i="1" dirty="0" err="1"/>
              <a:t>na</a:t>
            </a:r>
            <a:endParaRPr lang="en-US" sz="1600" i="1" dirty="0"/>
          </a:p>
          <a:p>
            <a:endParaRPr lang="en-US" sz="1600" i="1" dirty="0"/>
          </a:p>
          <a:p>
            <a:r>
              <a:rPr lang="en-US" sz="1600" i="1" dirty="0"/>
              <a:t>Protein-</a:t>
            </a:r>
            <a:r>
              <a:rPr lang="en-US" sz="1600" i="1" dirty="0" err="1"/>
              <a:t>na</a:t>
            </a:r>
            <a:r>
              <a:rPr lang="en-US" sz="1600" i="1" dirty="0"/>
              <a:t> complex</a:t>
            </a:r>
          </a:p>
        </p:txBody>
      </p:sp>
    </p:spTree>
    <p:extLst>
      <p:ext uri="{BB962C8B-B14F-4D97-AF65-F5344CB8AC3E}">
        <p14:creationId xmlns:p14="http://schemas.microsoft.com/office/powerpoint/2010/main" val="1460823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Test design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860043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./</a:t>
            </a:r>
            <a:r>
              <a:rPr lang="en-US" sz="1600" b="1" dirty="0" err="1"/>
              <a:t>nbenergy.py:def</a:t>
            </a:r>
            <a:r>
              <a:rPr lang="en-US" sz="1600" b="1" dirty="0"/>
              <a:t> </a:t>
            </a:r>
            <a:r>
              <a:rPr lang="en-US" sz="1600" b="1" dirty="0" err="1"/>
              <a:t>getswitch</a:t>
            </a:r>
            <a:r>
              <a:rPr lang="en-US" sz="1600" b="1" dirty="0"/>
              <a:t>(</a:t>
            </a:r>
            <a:r>
              <a:rPr lang="en-US" sz="1600" b="1" dirty="0" err="1"/>
              <a:t>rij</a:t>
            </a:r>
            <a:r>
              <a:rPr lang="en-US" sz="1600" b="1" dirty="0"/>
              <a:t>):</a:t>
            </a:r>
          </a:p>
          <a:p>
            <a:endParaRPr lang="en-US" sz="1600" b="1" dirty="0"/>
          </a:p>
          <a:p>
            <a:r>
              <a:rPr lang="en-US" sz="1600" u="sng" dirty="0"/>
              <a:t>Unit test</a:t>
            </a:r>
            <a:r>
              <a:rPr lang="en-US" sz="1600" u="sng" dirty="0" smtClean="0"/>
              <a:t>:</a:t>
            </a:r>
            <a:endParaRPr lang="en-US" sz="1600" dirty="0" smtClean="0"/>
          </a:p>
          <a:p>
            <a:endParaRPr lang="en-US" sz="1600" u="sng" dirty="0"/>
          </a:p>
          <a:p>
            <a:r>
              <a:rPr lang="en-US" sz="1600" i="1" dirty="0" err="1" smtClean="0"/>
              <a:t>rij</a:t>
            </a:r>
            <a:r>
              <a:rPr lang="en-US" sz="1600" i="1" dirty="0" smtClean="0"/>
              <a:t>&lt;=</a:t>
            </a:r>
            <a:r>
              <a:rPr lang="en-US" sz="1600" i="1" dirty="0" err="1" smtClean="0"/>
              <a:t>ron</a:t>
            </a:r>
            <a:endParaRPr lang="en-US" sz="1600" i="1" dirty="0" smtClean="0"/>
          </a:p>
          <a:p>
            <a:r>
              <a:rPr lang="en-US" sz="1600" i="1" dirty="0" err="1"/>
              <a:t>r</a:t>
            </a:r>
            <a:r>
              <a:rPr lang="en-US" sz="1600" i="1" dirty="0" err="1" smtClean="0"/>
              <a:t>ij</a:t>
            </a:r>
            <a:r>
              <a:rPr lang="en-US" sz="1600" i="1" dirty="0" smtClean="0"/>
              <a:t>&gt;</a:t>
            </a:r>
            <a:r>
              <a:rPr lang="en-US" sz="1600" i="1" dirty="0" err="1" smtClean="0"/>
              <a:t>ron</a:t>
            </a:r>
            <a:r>
              <a:rPr lang="en-US" sz="1600" i="1" dirty="0" smtClean="0"/>
              <a:t> and </a:t>
            </a:r>
            <a:r>
              <a:rPr lang="en-US" sz="1600" i="1" dirty="0" err="1" smtClean="0"/>
              <a:t>ri</a:t>
            </a:r>
            <a:r>
              <a:rPr lang="en-US" sz="1600" i="1" dirty="0" smtClean="0"/>
              <a:t>&lt;</a:t>
            </a:r>
            <a:r>
              <a:rPr lang="en-US" sz="1600" i="1" dirty="0" err="1" smtClean="0"/>
              <a:t>roff</a:t>
            </a:r>
            <a:endParaRPr lang="en-US" sz="1600" i="1" dirty="0" smtClean="0"/>
          </a:p>
          <a:p>
            <a:r>
              <a:rPr lang="en-US" sz="1600" i="1" dirty="0" err="1"/>
              <a:t>r</a:t>
            </a:r>
            <a:r>
              <a:rPr lang="en-US" sz="1600" i="1" dirty="0" err="1" smtClean="0"/>
              <a:t>ij</a:t>
            </a:r>
            <a:r>
              <a:rPr lang="en-US" sz="1600" i="1" dirty="0" smtClean="0"/>
              <a:t>&gt;=</a:t>
            </a:r>
            <a:r>
              <a:rPr lang="en-US" sz="1600" i="1" dirty="0" err="1" smtClean="0"/>
              <a:t>roff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030111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Test design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8811759" cy="5016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./</a:t>
            </a:r>
            <a:r>
              <a:rPr lang="en-US" sz="1600" b="1" dirty="0" err="1"/>
              <a:t>nbenergy.py:def</a:t>
            </a:r>
            <a:r>
              <a:rPr lang="en-US" sz="1600" b="1" dirty="0"/>
              <a:t> </a:t>
            </a:r>
            <a:r>
              <a:rPr lang="en-US" sz="1600" b="1" dirty="0" err="1"/>
              <a:t>boltz</a:t>
            </a:r>
            <a:r>
              <a:rPr lang="en-US" sz="1600" b="1" dirty="0"/>
              <a:t>(vdi,vdf,vvdwi,vvdwf,veli,velf,vangi,vangf,vdihedi,vdihedf,nonbondscale,beta):</a:t>
            </a:r>
          </a:p>
          <a:p>
            <a:r>
              <a:rPr lang="en-US" sz="1600" b="1" dirty="0" smtClean="0"/>
              <a:t>.</a:t>
            </a:r>
            <a:r>
              <a:rPr lang="en-US" sz="1600" b="1" dirty="0"/>
              <a:t>/</a:t>
            </a:r>
            <a:r>
              <a:rPr lang="en-US" sz="1600" b="1" dirty="0" err="1"/>
              <a:t>nbenergy.py:def</a:t>
            </a:r>
            <a:r>
              <a:rPr lang="en-US" sz="1600" b="1" dirty="0"/>
              <a:t> el(</a:t>
            </a:r>
            <a:r>
              <a:rPr lang="en-US" sz="1600" b="1" dirty="0" err="1"/>
              <a:t>coor,charge,exclusionlist</a:t>
            </a:r>
            <a:r>
              <a:rPr lang="en-US" sz="1600" b="1" dirty="0"/>
              <a:t>):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nbenergy.py:def</a:t>
            </a:r>
            <a:r>
              <a:rPr lang="en-US" sz="1600" b="1" dirty="0"/>
              <a:t> </a:t>
            </a:r>
            <a:r>
              <a:rPr lang="en-US" sz="1600" b="1" dirty="0" err="1"/>
              <a:t>vdw</a:t>
            </a:r>
            <a:r>
              <a:rPr lang="en-US" sz="1600" b="1" dirty="0"/>
              <a:t>(</a:t>
            </a:r>
            <a:r>
              <a:rPr lang="en-US" sz="1600" b="1" dirty="0" err="1"/>
              <a:t>coor,vdwparam,exclusionlist,onefourlist</a:t>
            </a:r>
            <a:r>
              <a:rPr lang="en-US" sz="1600" b="1" dirty="0"/>
              <a:t>):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nbenergy.py:def</a:t>
            </a:r>
            <a:r>
              <a:rPr lang="en-US" sz="1600" b="1" dirty="0"/>
              <a:t> </a:t>
            </a:r>
            <a:r>
              <a:rPr lang="en-US" sz="1600" b="1" dirty="0" err="1"/>
              <a:t>calcnb</a:t>
            </a:r>
            <a:r>
              <a:rPr lang="en-US" sz="1600" b="1" dirty="0"/>
              <a:t>(</a:t>
            </a:r>
            <a:r>
              <a:rPr lang="en-US" sz="1600" b="1" dirty="0" err="1"/>
              <a:t>coor,charge,exclusionlist,vdwparam,onefourlist</a:t>
            </a:r>
            <a:r>
              <a:rPr lang="en-US" sz="1600" b="1" dirty="0"/>
              <a:t>):</a:t>
            </a:r>
          </a:p>
          <a:p>
            <a:endParaRPr lang="en-US" sz="1600" b="1" dirty="0"/>
          </a:p>
          <a:p>
            <a:r>
              <a:rPr lang="en-US" sz="1600" u="sng" dirty="0"/>
              <a:t>Integration test:</a:t>
            </a:r>
          </a:p>
          <a:p>
            <a:endParaRPr lang="en-US" sz="1600" dirty="0"/>
          </a:p>
          <a:p>
            <a:r>
              <a:rPr lang="en-US" sz="1600" i="1" dirty="0"/>
              <a:t>2 </a:t>
            </a:r>
            <a:r>
              <a:rPr lang="en-US" sz="1600" i="1" dirty="0" err="1"/>
              <a:t>a.a</a:t>
            </a:r>
            <a:r>
              <a:rPr lang="en-US" sz="1600" i="1" dirty="0"/>
              <a:t>. with open terminals</a:t>
            </a:r>
          </a:p>
          <a:p>
            <a:r>
              <a:rPr lang="en-US" sz="1600" i="1" dirty="0"/>
              <a:t>2 </a:t>
            </a:r>
            <a:r>
              <a:rPr lang="en-US" sz="1600" i="1" dirty="0" err="1"/>
              <a:t>a.a</a:t>
            </a:r>
            <a:r>
              <a:rPr lang="en-US" sz="1600" i="1" dirty="0"/>
              <a:t>. with terminal methylation/Acetylation</a:t>
            </a:r>
          </a:p>
          <a:p>
            <a:endParaRPr lang="en-US" sz="1600" i="1" dirty="0"/>
          </a:p>
          <a:p>
            <a:r>
              <a:rPr lang="en-US" sz="1600" i="1" dirty="0"/>
              <a:t>2bp </a:t>
            </a:r>
            <a:r>
              <a:rPr lang="en-US" sz="1600" i="1" dirty="0" err="1"/>
              <a:t>na</a:t>
            </a:r>
            <a:endParaRPr lang="en-US" sz="1600" i="1" dirty="0"/>
          </a:p>
          <a:p>
            <a:endParaRPr lang="en-US" sz="1600" i="1" dirty="0"/>
          </a:p>
          <a:p>
            <a:r>
              <a:rPr lang="en-US" sz="1600" i="1" dirty="0"/>
              <a:t>Small protein</a:t>
            </a:r>
          </a:p>
          <a:p>
            <a:r>
              <a:rPr lang="en-US" sz="1600" i="1" dirty="0"/>
              <a:t>Large protein</a:t>
            </a:r>
          </a:p>
          <a:p>
            <a:endParaRPr lang="en-US" sz="1600" i="1" dirty="0"/>
          </a:p>
          <a:p>
            <a:r>
              <a:rPr lang="en-US" sz="1600" i="1" dirty="0"/>
              <a:t>Small </a:t>
            </a:r>
            <a:r>
              <a:rPr lang="en-US" sz="1600" i="1" dirty="0" err="1"/>
              <a:t>na</a:t>
            </a:r>
            <a:endParaRPr lang="en-US" sz="1600" i="1" dirty="0"/>
          </a:p>
          <a:p>
            <a:r>
              <a:rPr lang="en-US" sz="1600" i="1" dirty="0"/>
              <a:t>Large </a:t>
            </a:r>
            <a:r>
              <a:rPr lang="en-US" sz="1600" i="1" dirty="0" err="1"/>
              <a:t>na</a:t>
            </a:r>
            <a:endParaRPr lang="en-US" sz="1600" i="1" dirty="0"/>
          </a:p>
          <a:p>
            <a:endParaRPr lang="en-US" sz="1600" i="1" dirty="0"/>
          </a:p>
          <a:p>
            <a:r>
              <a:rPr lang="en-US" sz="1600" i="1" dirty="0"/>
              <a:t>Protein-</a:t>
            </a:r>
            <a:r>
              <a:rPr lang="en-US" sz="1600" i="1" dirty="0" err="1"/>
              <a:t>na</a:t>
            </a:r>
            <a:r>
              <a:rPr lang="en-US" sz="1600" i="1" dirty="0"/>
              <a:t> complex</a:t>
            </a:r>
          </a:p>
        </p:txBody>
      </p:sp>
    </p:spTree>
    <p:extLst>
      <p:ext uri="{BB962C8B-B14F-4D97-AF65-F5344CB8AC3E}">
        <p14:creationId xmlns:p14="http://schemas.microsoft.com/office/powerpoint/2010/main" val="1996596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Test design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881175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./</a:t>
            </a:r>
            <a:r>
              <a:rPr lang="en-US" sz="1600" b="1" dirty="0" err="1"/>
              <a:t>energy.py:def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chemeClr val="accent6"/>
                </a:solidFill>
              </a:rPr>
              <a:t>__</a:t>
            </a:r>
            <a:r>
              <a:rPr lang="en-US" sz="1600" b="1" dirty="0" err="1"/>
              <a:t>getphi</a:t>
            </a:r>
            <a:r>
              <a:rPr lang="en-US" sz="1600" b="1" dirty="0"/>
              <a:t>(</a:t>
            </a:r>
            <a:r>
              <a:rPr lang="en-US" sz="1600" b="1" dirty="0" err="1"/>
              <a:t>p,t</a:t>
            </a:r>
            <a:r>
              <a:rPr lang="en-US" sz="1600" b="1" dirty="0"/>
              <a:t>):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energy.py:def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chemeClr val="accent6"/>
                </a:solidFill>
              </a:rPr>
              <a:t>__</a:t>
            </a:r>
            <a:r>
              <a:rPr lang="en-US" sz="1600" b="1" dirty="0" err="1"/>
              <a:t>getpsi</a:t>
            </a:r>
            <a:r>
              <a:rPr lang="en-US" sz="1600" b="1" dirty="0"/>
              <a:t>(</a:t>
            </a:r>
            <a:r>
              <a:rPr lang="en-US" sz="1600" b="1" dirty="0" err="1"/>
              <a:t>t,n</a:t>
            </a:r>
            <a:r>
              <a:rPr lang="en-US" sz="1600" b="1" dirty="0"/>
              <a:t>)</a:t>
            </a:r>
            <a:r>
              <a:rPr lang="en-US" sz="1600" b="1" dirty="0" smtClean="0"/>
              <a:t>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energy.py:def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chemeClr val="accent6"/>
                </a:solidFill>
              </a:rPr>
              <a:t>__</a:t>
            </a:r>
            <a:r>
              <a:rPr lang="en-US" sz="1600" b="1" dirty="0" err="1"/>
              <a:t>getrnaparm</a:t>
            </a:r>
            <a:r>
              <a:rPr lang="en-US" sz="1600" b="1" dirty="0"/>
              <a:t>(</a:t>
            </a:r>
            <a:r>
              <a:rPr lang="en-US" sz="1600" b="1" dirty="0" err="1"/>
              <a:t>null_alpha,null_eta</a:t>
            </a:r>
            <a:r>
              <a:rPr lang="en-US" sz="1600" b="1" dirty="0"/>
              <a:t>):</a:t>
            </a:r>
          </a:p>
          <a:p>
            <a:endParaRPr lang="en-US" sz="1600" dirty="0"/>
          </a:p>
          <a:p>
            <a:endParaRPr lang="en-US" sz="1600" b="1" dirty="0"/>
          </a:p>
          <a:p>
            <a:r>
              <a:rPr lang="en-US" sz="1600" u="sng" dirty="0" smtClean="0"/>
              <a:t>Unit </a:t>
            </a:r>
            <a:r>
              <a:rPr lang="en-US" sz="1600" u="sng" dirty="0"/>
              <a:t>test:</a:t>
            </a:r>
          </a:p>
          <a:p>
            <a:endParaRPr lang="en-US" sz="1600" dirty="0"/>
          </a:p>
          <a:p>
            <a:r>
              <a:rPr lang="en-US" sz="1600" i="1" dirty="0" smtClean="0"/>
              <a:t>All possible </a:t>
            </a:r>
            <a:r>
              <a:rPr lang="en-US" sz="1600" i="1" dirty="0" err="1" smtClean="0"/>
              <a:t>aa</a:t>
            </a:r>
            <a:r>
              <a:rPr lang="en-US" sz="1600" i="1" dirty="0" smtClean="0"/>
              <a:t> pair combination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115613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Test design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88117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./</a:t>
            </a:r>
            <a:r>
              <a:rPr lang="en-US" sz="1600" b="1" dirty="0" err="1"/>
              <a:t>energy.py:def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chemeClr val="accent6"/>
                </a:solidFill>
              </a:rPr>
              <a:t>__</a:t>
            </a:r>
            <a:r>
              <a:rPr lang="en-US" sz="1600" b="1" dirty="0" err="1"/>
              <a:t>getphi</a:t>
            </a:r>
            <a:r>
              <a:rPr lang="en-US" sz="1600" b="1" dirty="0"/>
              <a:t>(</a:t>
            </a:r>
            <a:r>
              <a:rPr lang="en-US" sz="1600" b="1" dirty="0" err="1"/>
              <a:t>p,t</a:t>
            </a:r>
            <a:r>
              <a:rPr lang="en-US" sz="1600" b="1" dirty="0"/>
              <a:t>):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energy.py:def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chemeClr val="accent6"/>
                </a:solidFill>
              </a:rPr>
              <a:t>__</a:t>
            </a:r>
            <a:r>
              <a:rPr lang="en-US" sz="1600" b="1" dirty="0" err="1"/>
              <a:t>getpsi</a:t>
            </a:r>
            <a:r>
              <a:rPr lang="en-US" sz="1600" b="1" dirty="0"/>
              <a:t>(</a:t>
            </a:r>
            <a:r>
              <a:rPr lang="en-US" sz="1600" b="1" dirty="0" err="1"/>
              <a:t>t,n</a:t>
            </a:r>
            <a:r>
              <a:rPr lang="en-US" sz="1600" b="1" dirty="0"/>
              <a:t>):</a:t>
            </a:r>
          </a:p>
          <a:p>
            <a:endParaRPr lang="en-US" sz="1600" b="1" dirty="0"/>
          </a:p>
          <a:p>
            <a:r>
              <a:rPr lang="en-US" sz="1600" u="sng" dirty="0" smtClean="0"/>
              <a:t>Unit </a:t>
            </a:r>
            <a:r>
              <a:rPr lang="en-US" sz="1600" u="sng" dirty="0"/>
              <a:t>test:</a:t>
            </a:r>
          </a:p>
          <a:p>
            <a:endParaRPr lang="en-US" sz="1600" dirty="0"/>
          </a:p>
          <a:p>
            <a:r>
              <a:rPr lang="en-US" sz="1600" i="1" dirty="0" smtClean="0"/>
              <a:t>All phi/psi types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4133177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Test design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8811759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./</a:t>
            </a:r>
            <a:r>
              <a:rPr lang="en-US" sz="1600" b="1" dirty="0" err="1"/>
              <a:t>energy.py:def</a:t>
            </a:r>
            <a:r>
              <a:rPr lang="en-US" sz="1600" b="1" dirty="0"/>
              <a:t> </a:t>
            </a:r>
            <a:r>
              <a:rPr lang="en-US" sz="1600" b="1" dirty="0" err="1"/>
              <a:t>calc</a:t>
            </a:r>
            <a:r>
              <a:rPr lang="en-US" sz="1600" b="1" dirty="0"/>
              <a:t>(</a:t>
            </a:r>
            <a:r>
              <a:rPr lang="en-US" sz="1600" b="1" dirty="0" err="1"/>
              <a:t>angle_index,itheta,theta,parm,beta,nonbondflag,seed_object</a:t>
            </a:r>
            <a:r>
              <a:rPr lang="en-US" sz="1600" b="1" dirty="0"/>
              <a:t>):</a:t>
            </a:r>
          </a:p>
          <a:p>
            <a:endParaRPr lang="en-US" sz="1600" b="1" dirty="0"/>
          </a:p>
          <a:p>
            <a:r>
              <a:rPr lang="en-US" sz="1600" u="sng" dirty="0"/>
              <a:t>Unit test:</a:t>
            </a:r>
          </a:p>
          <a:p>
            <a:endParaRPr lang="en-US" sz="1600" dirty="0"/>
          </a:p>
          <a:p>
            <a:r>
              <a:rPr lang="en-US" sz="1600" i="1" dirty="0"/>
              <a:t>2 </a:t>
            </a:r>
            <a:r>
              <a:rPr lang="en-US" sz="1600" i="1" dirty="0" err="1"/>
              <a:t>a.a</a:t>
            </a:r>
            <a:r>
              <a:rPr lang="en-US" sz="1600" i="1" dirty="0"/>
              <a:t>. with open terminals</a:t>
            </a:r>
          </a:p>
          <a:p>
            <a:r>
              <a:rPr lang="en-US" sz="1600" i="1" dirty="0"/>
              <a:t>2 </a:t>
            </a:r>
            <a:r>
              <a:rPr lang="en-US" sz="1600" i="1" dirty="0" err="1"/>
              <a:t>a.a</a:t>
            </a:r>
            <a:r>
              <a:rPr lang="en-US" sz="1600" i="1" dirty="0"/>
              <a:t>. with terminal methylation/Acetylation</a:t>
            </a:r>
          </a:p>
          <a:p>
            <a:endParaRPr lang="en-US" sz="1600" i="1" dirty="0"/>
          </a:p>
          <a:p>
            <a:r>
              <a:rPr lang="en-US" sz="1600" i="1" dirty="0"/>
              <a:t>2bp </a:t>
            </a:r>
            <a:r>
              <a:rPr lang="en-US" sz="1600" i="1" dirty="0" err="1"/>
              <a:t>na</a:t>
            </a:r>
            <a:endParaRPr lang="en-US" sz="1600" i="1" dirty="0"/>
          </a:p>
          <a:p>
            <a:endParaRPr lang="en-US" sz="1600" i="1" dirty="0"/>
          </a:p>
          <a:p>
            <a:r>
              <a:rPr lang="en-US" sz="1600" u="sng" dirty="0"/>
              <a:t>Integration test:</a:t>
            </a:r>
          </a:p>
          <a:p>
            <a:endParaRPr lang="en-US" sz="1600" i="1" dirty="0"/>
          </a:p>
          <a:p>
            <a:r>
              <a:rPr lang="en-US" sz="1600" i="1" dirty="0"/>
              <a:t>Small protein</a:t>
            </a:r>
          </a:p>
          <a:p>
            <a:r>
              <a:rPr lang="en-US" sz="1600" i="1" dirty="0"/>
              <a:t>Large protein</a:t>
            </a:r>
          </a:p>
          <a:p>
            <a:endParaRPr lang="en-US" sz="1600" i="1" dirty="0"/>
          </a:p>
          <a:p>
            <a:r>
              <a:rPr lang="en-US" sz="1600" i="1" dirty="0"/>
              <a:t>Small </a:t>
            </a:r>
            <a:r>
              <a:rPr lang="en-US" sz="1600" i="1" dirty="0" err="1"/>
              <a:t>na</a:t>
            </a:r>
            <a:endParaRPr lang="en-US" sz="1600" i="1" dirty="0"/>
          </a:p>
          <a:p>
            <a:r>
              <a:rPr lang="en-US" sz="1600" i="1" dirty="0"/>
              <a:t>Large </a:t>
            </a:r>
            <a:r>
              <a:rPr lang="en-US" sz="1600" i="1" dirty="0" err="1"/>
              <a:t>na</a:t>
            </a:r>
            <a:endParaRPr lang="en-US" sz="1600" i="1" dirty="0"/>
          </a:p>
          <a:p>
            <a:endParaRPr lang="en-US" sz="1600" i="1" dirty="0"/>
          </a:p>
          <a:p>
            <a:r>
              <a:rPr lang="en-US" sz="1600" i="1" dirty="0"/>
              <a:t>Protein-</a:t>
            </a:r>
            <a:r>
              <a:rPr lang="en-US" sz="1600" i="1" dirty="0" err="1"/>
              <a:t>na</a:t>
            </a:r>
            <a:r>
              <a:rPr lang="en-US" sz="1600" i="1" dirty="0"/>
              <a:t> complex</a:t>
            </a:r>
          </a:p>
        </p:txBody>
      </p:sp>
    </p:spTree>
    <p:extLst>
      <p:ext uri="{BB962C8B-B14F-4D97-AF65-F5344CB8AC3E}">
        <p14:creationId xmlns:p14="http://schemas.microsoft.com/office/powerpoint/2010/main" val="1983553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Test design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881175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.</a:t>
            </a:r>
            <a:r>
              <a:rPr lang="en-US" sz="1600" b="1" dirty="0"/>
              <a:t>/</a:t>
            </a:r>
            <a:r>
              <a:rPr lang="en-US" sz="1600" b="1" dirty="0" err="1"/>
              <a:t>energy.py:def</a:t>
            </a:r>
            <a:r>
              <a:rPr lang="en-US" sz="1600" b="1" dirty="0"/>
              <a:t> </a:t>
            </a:r>
            <a:r>
              <a:rPr lang="en-US" sz="1600" b="1" dirty="0" err="1"/>
              <a:t>protein_initialization</a:t>
            </a:r>
            <a:r>
              <a:rPr lang="en-US" sz="1600" b="1" dirty="0"/>
              <a:t>(respsi,resphi,resid,resname,numranges,rlow,rnum,first_last_resid,txtOutput):</a:t>
            </a:r>
          </a:p>
          <a:p>
            <a:endParaRPr lang="en-US" sz="1600" b="1" dirty="0"/>
          </a:p>
          <a:p>
            <a:r>
              <a:rPr lang="en-US" sz="1600" u="sng" dirty="0"/>
              <a:t>Integration test:</a:t>
            </a:r>
          </a:p>
          <a:p>
            <a:endParaRPr lang="en-US" sz="1600" dirty="0"/>
          </a:p>
          <a:p>
            <a:r>
              <a:rPr lang="en-US" sz="1600" i="1" dirty="0"/>
              <a:t>2 </a:t>
            </a:r>
            <a:r>
              <a:rPr lang="en-US" sz="1600" i="1" dirty="0" err="1"/>
              <a:t>a.a</a:t>
            </a:r>
            <a:r>
              <a:rPr lang="en-US" sz="1600" i="1" dirty="0"/>
              <a:t>. with open terminals</a:t>
            </a:r>
          </a:p>
          <a:p>
            <a:r>
              <a:rPr lang="en-US" sz="1600" i="1" dirty="0"/>
              <a:t>2 </a:t>
            </a:r>
            <a:r>
              <a:rPr lang="en-US" sz="1600" i="1" dirty="0" err="1"/>
              <a:t>a.a</a:t>
            </a:r>
            <a:r>
              <a:rPr lang="en-US" sz="1600" i="1" dirty="0"/>
              <a:t>. with terminal methylation/Acetylation</a:t>
            </a:r>
          </a:p>
          <a:p>
            <a:endParaRPr lang="en-US" sz="1600" i="1" dirty="0"/>
          </a:p>
          <a:p>
            <a:endParaRPr lang="en-US" sz="1600" i="1" dirty="0"/>
          </a:p>
          <a:p>
            <a:r>
              <a:rPr lang="en-US" sz="1600" i="1" dirty="0"/>
              <a:t>Small protein</a:t>
            </a:r>
          </a:p>
          <a:p>
            <a:r>
              <a:rPr lang="en-US" sz="1600" i="1" dirty="0"/>
              <a:t>Large protein</a:t>
            </a:r>
          </a:p>
          <a:p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314302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Test design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8811759" cy="2800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./</a:t>
            </a:r>
            <a:r>
              <a:rPr lang="en-US" sz="1600" b="1" dirty="0" err="1"/>
              <a:t>energy.py:def</a:t>
            </a:r>
            <a:r>
              <a:rPr lang="en-US" sz="1600" b="1" dirty="0"/>
              <a:t> </a:t>
            </a:r>
            <a:r>
              <a:rPr lang="en-US" sz="1600" b="1" dirty="0" err="1" smtClean="0"/>
              <a:t>rna_initialization</a:t>
            </a:r>
            <a:r>
              <a:rPr lang="en-US" sz="1600" b="1" dirty="0"/>
              <a:t>(resalpha,resbeta,resdelta,resepsilon,reseta,resid,resname,numranges,rlow,rnum,first_last_resid,txtOutput):</a:t>
            </a:r>
          </a:p>
          <a:p>
            <a:endParaRPr lang="en-US" sz="1600" b="1" dirty="0"/>
          </a:p>
          <a:p>
            <a:r>
              <a:rPr lang="en-US" sz="1600" u="sng" dirty="0"/>
              <a:t>Integration test</a:t>
            </a:r>
            <a:r>
              <a:rPr lang="en-US" sz="1600" u="sng" dirty="0" smtClean="0"/>
              <a:t>:</a:t>
            </a:r>
          </a:p>
          <a:p>
            <a:endParaRPr lang="en-US" sz="1600" i="1" dirty="0"/>
          </a:p>
          <a:p>
            <a:r>
              <a:rPr lang="en-US" sz="1600" i="1" dirty="0"/>
              <a:t>2bp </a:t>
            </a:r>
            <a:r>
              <a:rPr lang="en-US" sz="1600" i="1" dirty="0" err="1"/>
              <a:t>na</a:t>
            </a:r>
            <a:endParaRPr lang="en-US" sz="1600" i="1" dirty="0"/>
          </a:p>
          <a:p>
            <a:endParaRPr lang="en-US" sz="1600" i="1" dirty="0"/>
          </a:p>
          <a:p>
            <a:r>
              <a:rPr lang="en-US" sz="1600" i="1" dirty="0"/>
              <a:t>Small </a:t>
            </a:r>
            <a:r>
              <a:rPr lang="en-US" sz="1600" i="1" dirty="0" err="1"/>
              <a:t>na</a:t>
            </a:r>
            <a:endParaRPr lang="en-US" sz="1600" i="1" dirty="0"/>
          </a:p>
          <a:p>
            <a:r>
              <a:rPr lang="en-US" sz="1600" i="1" dirty="0"/>
              <a:t>Large </a:t>
            </a:r>
            <a:r>
              <a:rPr lang="en-US" sz="1600" i="1" dirty="0" err="1"/>
              <a:t>na</a:t>
            </a:r>
            <a:endParaRPr lang="en-US" sz="1600" i="1" dirty="0"/>
          </a:p>
          <a:p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629238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simulate.monte_carlo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28600" y="3022600"/>
            <a:ext cx="1193800" cy="76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ihedral</a:t>
            </a:r>
            <a:endParaRPr lang="en-US" dirty="0"/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g</a:t>
            </a:r>
            <a:r>
              <a:rPr lang="en-US" sz="1600" dirty="0" smtClean="0">
                <a:solidFill>
                  <a:schemeClr val="tx1"/>
                </a:solidFill>
              </a:rPr>
              <a:t>enerate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dihedral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Up-Down Arrow 8"/>
          <p:cNvSpPr/>
          <p:nvPr/>
        </p:nvSpPr>
        <p:spPr>
          <a:xfrm>
            <a:off x="1562100" y="2692400"/>
            <a:ext cx="342900" cy="7112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863600" y="1930400"/>
            <a:ext cx="1631950" cy="76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energy</a:t>
            </a:r>
            <a:endParaRPr lang="en-US" dirty="0"/>
          </a:p>
          <a:p>
            <a:pPr algn="ctr"/>
            <a:r>
              <a:rPr lang="en-US" sz="1600" dirty="0" err="1" smtClean="0">
                <a:solidFill>
                  <a:srgbClr val="000000"/>
                </a:solidFill>
              </a:rPr>
              <a:t>Protein_init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1" name="Up-Down Arrow 10"/>
          <p:cNvSpPr/>
          <p:nvPr/>
        </p:nvSpPr>
        <p:spPr>
          <a:xfrm>
            <a:off x="2324100" y="3403600"/>
            <a:ext cx="342900" cy="7112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1727200" y="4114800"/>
            <a:ext cx="1511300" cy="76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nonbonding</a:t>
            </a:r>
            <a:endParaRPr lang="en-US" sz="1600" dirty="0"/>
          </a:p>
          <a:p>
            <a:pPr algn="ctr"/>
            <a:r>
              <a:rPr lang="en-US" sz="1600" dirty="0">
                <a:solidFill>
                  <a:srgbClr val="000000"/>
                </a:solidFill>
              </a:rPr>
              <a:t>Get force </a:t>
            </a:r>
            <a:r>
              <a:rPr lang="en-US" sz="1600" dirty="0" smtClean="0">
                <a:solidFill>
                  <a:srgbClr val="000000"/>
                </a:solidFill>
              </a:rPr>
              <a:t>parameters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Up-Down Arrow 12"/>
          <p:cNvSpPr/>
          <p:nvPr/>
        </p:nvSpPr>
        <p:spPr>
          <a:xfrm>
            <a:off x="3346450" y="2692400"/>
            <a:ext cx="342900" cy="7112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647950" y="1930400"/>
            <a:ext cx="1631950" cy="76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(n)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benergy</a:t>
            </a:r>
            <a:endParaRPr lang="en-US" dirty="0"/>
          </a:p>
          <a:p>
            <a:pPr algn="ctr"/>
            <a:r>
              <a:rPr lang="en-US" dirty="0">
                <a:solidFill>
                  <a:srgbClr val="000000"/>
                </a:solidFill>
              </a:rPr>
              <a:t>Calculate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energy</a:t>
            </a:r>
          </a:p>
        </p:txBody>
      </p:sp>
      <p:sp>
        <p:nvSpPr>
          <p:cNvPr id="16" name="Diamond 15"/>
          <p:cNvSpPr/>
          <p:nvPr/>
        </p:nvSpPr>
        <p:spPr>
          <a:xfrm>
            <a:off x="4279900" y="3117850"/>
            <a:ext cx="1257300" cy="571500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More step?</a:t>
            </a:r>
            <a:endParaRPr lang="en-US" sz="1200" dirty="0">
              <a:solidFill>
                <a:srgbClr val="000000"/>
              </a:solidFill>
            </a:endParaRPr>
          </a:p>
        </p:txBody>
      </p:sp>
      <p:cxnSp>
        <p:nvCxnSpPr>
          <p:cNvPr id="19" name="Straight Arrow Connector 18"/>
          <p:cNvCxnSpPr>
            <a:stCxn id="16" idx="3"/>
          </p:cNvCxnSpPr>
          <p:nvPr/>
        </p:nvCxnSpPr>
        <p:spPr>
          <a:xfrm>
            <a:off x="5537200" y="3403600"/>
            <a:ext cx="3134729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Up-Down Arrow 19"/>
          <p:cNvSpPr/>
          <p:nvPr/>
        </p:nvSpPr>
        <p:spPr>
          <a:xfrm>
            <a:off x="5829300" y="3403600"/>
            <a:ext cx="342900" cy="5461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5232400" y="3975100"/>
            <a:ext cx="1511300" cy="508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step</a:t>
            </a:r>
            <a:endParaRPr lang="en-US" sz="1600" dirty="0"/>
          </a:p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chooser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4" name="Up-Down Arrow 23"/>
          <p:cNvSpPr/>
          <p:nvPr/>
        </p:nvSpPr>
        <p:spPr>
          <a:xfrm>
            <a:off x="5905500" y="4483100"/>
            <a:ext cx="342900" cy="5461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5308600" y="5054600"/>
            <a:ext cx="1511300" cy="508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step</a:t>
            </a:r>
            <a:endParaRPr lang="en-US" sz="1600" dirty="0"/>
          </a:p>
          <a:p>
            <a:pPr algn="ctr"/>
            <a:r>
              <a:rPr lang="en-US" sz="1600" dirty="0" err="1">
                <a:solidFill>
                  <a:srgbClr val="000000"/>
                </a:solidFill>
              </a:rPr>
              <a:t>f</a:t>
            </a:r>
            <a:r>
              <a:rPr lang="en-US" sz="1600" dirty="0" err="1" smtClean="0">
                <a:solidFill>
                  <a:srgbClr val="000000"/>
                </a:solidFill>
              </a:rPr>
              <a:t>ind_angle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6" name="Left-Right Arrow 25"/>
          <p:cNvSpPr/>
          <p:nvPr/>
        </p:nvSpPr>
        <p:spPr>
          <a:xfrm>
            <a:off x="4711700" y="5181600"/>
            <a:ext cx="596900" cy="3302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3200400" y="5054600"/>
            <a:ext cx="1511300" cy="508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nrotate</a:t>
            </a:r>
            <a:endParaRPr lang="en-US" sz="1600" dirty="0"/>
          </a:p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measure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8" name="Left-Right Arrow 27"/>
          <p:cNvSpPr/>
          <p:nvPr/>
        </p:nvSpPr>
        <p:spPr>
          <a:xfrm>
            <a:off x="6819900" y="5168900"/>
            <a:ext cx="596900" cy="3302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7416800" y="5054600"/>
            <a:ext cx="1511300" cy="508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energy</a:t>
            </a:r>
            <a:endParaRPr lang="en-US" sz="1600" dirty="0"/>
          </a:p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calculate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0" name="Up-Down Arrow 29"/>
          <p:cNvSpPr/>
          <p:nvPr/>
        </p:nvSpPr>
        <p:spPr>
          <a:xfrm>
            <a:off x="5905500" y="5562600"/>
            <a:ext cx="342900" cy="4953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5308600" y="6057900"/>
            <a:ext cx="1511300" cy="508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step</a:t>
            </a:r>
            <a:endParaRPr lang="en-US" sz="1600" dirty="0"/>
          </a:p>
          <a:p>
            <a:pPr algn="ctr"/>
            <a:r>
              <a:rPr lang="en-US" sz="1600" dirty="0" err="1" smtClean="0">
                <a:solidFill>
                  <a:srgbClr val="000000"/>
                </a:solidFill>
              </a:rPr>
              <a:t>check_angle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2" name="Up-Down Arrow 31"/>
          <p:cNvSpPr/>
          <p:nvPr/>
        </p:nvSpPr>
        <p:spPr>
          <a:xfrm>
            <a:off x="6819900" y="2844800"/>
            <a:ext cx="342900" cy="5461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6261100" y="2336800"/>
            <a:ext cx="1511300" cy="508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nrotate</a:t>
            </a:r>
            <a:endParaRPr lang="en-US" sz="1600" dirty="0"/>
          </a:p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rotate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4" name="Up-Down Arrow 33"/>
          <p:cNvSpPr/>
          <p:nvPr/>
        </p:nvSpPr>
        <p:spPr>
          <a:xfrm>
            <a:off x="6819900" y="1778000"/>
            <a:ext cx="342900" cy="5461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6096000" y="1270000"/>
            <a:ext cx="1778000" cy="508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n</a:t>
            </a:r>
            <a:r>
              <a:rPr lang="en-US" sz="16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rotate</a:t>
            </a:r>
            <a:endParaRPr lang="en-US" sz="1600" dirty="0"/>
          </a:p>
          <a:p>
            <a:pPr algn="ctr"/>
            <a:r>
              <a:rPr lang="en-US" sz="1600" dirty="0" err="1">
                <a:solidFill>
                  <a:srgbClr val="000000"/>
                </a:solidFill>
              </a:rPr>
              <a:t>r</a:t>
            </a:r>
            <a:r>
              <a:rPr lang="en-US" sz="1600" dirty="0" err="1" smtClean="0">
                <a:solidFill>
                  <a:srgbClr val="000000"/>
                </a:solidFill>
              </a:rPr>
              <a:t>otate_dihedral</a:t>
            </a:r>
            <a:endParaRPr lang="en-US" sz="1600" dirty="0">
              <a:solidFill>
                <a:srgbClr val="000000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1422400" y="3403600"/>
            <a:ext cx="28575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5360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Test design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8811759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.</a:t>
            </a:r>
            <a:r>
              <a:rPr lang="en-US" sz="1600" b="1" dirty="0" smtClean="0"/>
              <a:t>/</a:t>
            </a:r>
            <a:r>
              <a:rPr lang="en-US" sz="1600" b="1" dirty="0" err="1" smtClean="0"/>
              <a:t>nrotate.py</a:t>
            </a:r>
            <a:r>
              <a:rPr lang="en-US" sz="1600" b="1" dirty="0" smtClean="0"/>
              <a:t>:</a:t>
            </a:r>
          </a:p>
          <a:p>
            <a:r>
              <a:rPr lang="en-US" sz="1600" b="1" dirty="0" smtClean="0"/>
              <a:t>./</a:t>
            </a:r>
            <a:r>
              <a:rPr lang="en-US" sz="1600" b="1" dirty="0" err="1" smtClean="0"/>
              <a:t>dihedral.py</a:t>
            </a:r>
            <a:endParaRPr lang="en-US" sz="1600" b="1" dirty="0" smtClean="0"/>
          </a:p>
          <a:p>
            <a:r>
              <a:rPr lang="en-US" sz="1600" b="1" dirty="0" smtClean="0"/>
              <a:t>./</a:t>
            </a:r>
            <a:r>
              <a:rPr lang="en-US" sz="1600" b="1" dirty="0" err="1" smtClean="0"/>
              <a:t>step.py</a:t>
            </a:r>
            <a:endParaRPr lang="en-US" sz="1600" b="1" dirty="0" smtClean="0"/>
          </a:p>
          <a:p>
            <a:endParaRPr lang="en-US" sz="1600" b="1" dirty="0" smtClean="0"/>
          </a:p>
          <a:p>
            <a:r>
              <a:rPr lang="en-US" sz="1600" u="sng" dirty="0" smtClean="0"/>
              <a:t>Integration test:</a:t>
            </a:r>
          </a:p>
          <a:p>
            <a:endParaRPr lang="en-US" sz="1600" dirty="0"/>
          </a:p>
          <a:p>
            <a:r>
              <a:rPr lang="en-US" sz="1600" i="1" dirty="0"/>
              <a:t>2 </a:t>
            </a:r>
            <a:r>
              <a:rPr lang="en-US" sz="1600" i="1" dirty="0" err="1"/>
              <a:t>a.a</a:t>
            </a:r>
            <a:r>
              <a:rPr lang="en-US" sz="1600" i="1" dirty="0"/>
              <a:t>. with open terminals</a:t>
            </a:r>
          </a:p>
          <a:p>
            <a:r>
              <a:rPr lang="en-US" sz="1600" i="1" dirty="0"/>
              <a:t>2 </a:t>
            </a:r>
            <a:r>
              <a:rPr lang="en-US" sz="1600" i="1" dirty="0" err="1"/>
              <a:t>a.a</a:t>
            </a:r>
            <a:r>
              <a:rPr lang="en-US" sz="1600" i="1" dirty="0"/>
              <a:t>. with terminal methylation/Acetylation</a:t>
            </a:r>
          </a:p>
          <a:p>
            <a:endParaRPr lang="en-US" sz="1600" i="1" dirty="0"/>
          </a:p>
          <a:p>
            <a:r>
              <a:rPr lang="en-US" sz="1600" i="1" dirty="0"/>
              <a:t>2bp </a:t>
            </a:r>
            <a:r>
              <a:rPr lang="en-US" sz="1600" i="1" dirty="0" err="1"/>
              <a:t>na</a:t>
            </a:r>
            <a:endParaRPr lang="en-US" sz="1600" i="1" dirty="0"/>
          </a:p>
          <a:p>
            <a:endParaRPr lang="en-US" sz="1600" i="1" dirty="0"/>
          </a:p>
          <a:p>
            <a:r>
              <a:rPr lang="en-US" sz="1600" i="1" dirty="0"/>
              <a:t>Small protein</a:t>
            </a:r>
          </a:p>
          <a:p>
            <a:r>
              <a:rPr lang="en-US" sz="1600" i="1" dirty="0"/>
              <a:t>Large protein</a:t>
            </a:r>
          </a:p>
          <a:p>
            <a:endParaRPr lang="en-US" sz="1600" i="1" dirty="0"/>
          </a:p>
          <a:p>
            <a:r>
              <a:rPr lang="en-US" sz="1600" i="1" dirty="0"/>
              <a:t>Small </a:t>
            </a:r>
            <a:r>
              <a:rPr lang="en-US" sz="1600" i="1" dirty="0" err="1"/>
              <a:t>na</a:t>
            </a:r>
            <a:endParaRPr lang="en-US" sz="1600" i="1" dirty="0"/>
          </a:p>
          <a:p>
            <a:r>
              <a:rPr lang="en-US" sz="1600" i="1" dirty="0"/>
              <a:t>Large </a:t>
            </a:r>
            <a:r>
              <a:rPr lang="en-US" sz="1600" i="1" dirty="0" err="1"/>
              <a:t>na</a:t>
            </a:r>
            <a:endParaRPr lang="en-US" sz="1600" i="1" dirty="0"/>
          </a:p>
          <a:p>
            <a:endParaRPr lang="en-US" sz="1600" i="1" dirty="0"/>
          </a:p>
          <a:p>
            <a:r>
              <a:rPr lang="en-US" sz="1600" i="1" dirty="0"/>
              <a:t>Protein-</a:t>
            </a:r>
            <a:r>
              <a:rPr lang="en-US" sz="1600" i="1" dirty="0" err="1"/>
              <a:t>na</a:t>
            </a:r>
            <a:r>
              <a:rPr lang="en-US" sz="1600" i="1" dirty="0"/>
              <a:t> </a:t>
            </a:r>
            <a:r>
              <a:rPr lang="en-US" sz="1600" i="1" dirty="0" smtClean="0"/>
              <a:t>complex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3560471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Bug reports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16277"/>
            <a:ext cx="95449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./</a:t>
            </a:r>
            <a:r>
              <a:rPr lang="en-US" sz="1600" b="1" dirty="0" err="1" smtClean="0"/>
              <a:t>nrotate.py</a:t>
            </a:r>
            <a:r>
              <a:rPr lang="en-US" sz="1600" b="1" dirty="0" smtClean="0"/>
              <a:t>: </a:t>
            </a:r>
          </a:p>
          <a:p>
            <a:r>
              <a:rPr lang="en-US" sz="1600" b="1" dirty="0" err="1"/>
              <a:t>def</a:t>
            </a:r>
            <a:r>
              <a:rPr lang="en-US" sz="1600" b="1" dirty="0"/>
              <a:t> </a:t>
            </a:r>
            <a:r>
              <a:rPr lang="en-US" sz="1600" b="1" dirty="0" err="1"/>
              <a:t>rotate_dihedral</a:t>
            </a:r>
            <a:r>
              <a:rPr lang="en-US" sz="1600" b="1" dirty="0"/>
              <a:t>(coor,m1,frame,q0,itheta,an,indices,this_mask,first_last_resid,molecule_type):</a:t>
            </a:r>
          </a:p>
          <a:p>
            <a:endParaRPr lang="en-US" sz="1600" b="1" dirty="0" smtClean="0"/>
          </a:p>
          <a:p>
            <a:r>
              <a:rPr lang="nl-NL" sz="1600" b="1" i="1" dirty="0"/>
              <a:t>			c0  = </a:t>
            </a:r>
            <a:r>
              <a:rPr lang="nl-NL" sz="1600" b="1" i="1" dirty="0" err="1"/>
              <a:t>lcoor</a:t>
            </a:r>
            <a:r>
              <a:rPr lang="nl-NL" sz="1600" b="1" i="1" dirty="0"/>
              <a:t>[0,:]</a:t>
            </a:r>
          </a:p>
          <a:p>
            <a:r>
              <a:rPr lang="nl-NL" sz="1600" b="1" i="1" dirty="0"/>
              <a:t>			n1  = </a:t>
            </a:r>
            <a:r>
              <a:rPr lang="nl-NL" sz="1600" b="1" i="1" dirty="0" err="1"/>
              <a:t>lcoor</a:t>
            </a:r>
            <a:r>
              <a:rPr lang="nl-NL" sz="1600" b="1" i="1" dirty="0"/>
              <a:t>[1,:]</a:t>
            </a:r>
          </a:p>
          <a:p>
            <a:r>
              <a:rPr lang="nl-NL" sz="1600" b="1" i="1" dirty="0"/>
              <a:t>			ca1 = </a:t>
            </a:r>
            <a:r>
              <a:rPr lang="nl-NL" sz="1600" b="1" i="1" dirty="0" err="1"/>
              <a:t>lcoor</a:t>
            </a:r>
            <a:r>
              <a:rPr lang="nl-NL" sz="1600" b="1" i="1" dirty="0"/>
              <a:t>[2,:]</a:t>
            </a:r>
          </a:p>
          <a:p>
            <a:r>
              <a:rPr lang="nl-NL" sz="1600" b="1" i="1" dirty="0"/>
              <a:t>			c1  = </a:t>
            </a:r>
            <a:r>
              <a:rPr lang="nl-NL" sz="1600" b="1" i="1" dirty="0" err="1"/>
              <a:t>lcoor</a:t>
            </a:r>
            <a:r>
              <a:rPr lang="nl-NL" sz="1600" b="1" i="1" dirty="0"/>
              <a:t>[3,:]</a:t>
            </a:r>
          </a:p>
          <a:p>
            <a:r>
              <a:rPr lang="nl-NL" sz="1600" b="1" i="1" dirty="0"/>
              <a:t>			n2  = </a:t>
            </a:r>
            <a:r>
              <a:rPr lang="nl-NL" sz="1600" b="1" i="1" dirty="0" err="1"/>
              <a:t>lcoor</a:t>
            </a:r>
            <a:r>
              <a:rPr lang="nl-NL" sz="1600" b="1" i="1" dirty="0"/>
              <a:t>[4,:</a:t>
            </a:r>
            <a:r>
              <a:rPr lang="nl-NL" sz="1600" b="1" i="1" dirty="0" smtClean="0"/>
              <a:t>]</a:t>
            </a:r>
          </a:p>
          <a:p>
            <a:endParaRPr lang="nl-NL" sz="1600" b="1" i="1" dirty="0"/>
          </a:p>
          <a:p>
            <a:r>
              <a:rPr lang="nl-NL" sz="1600" b="1" i="1" dirty="0" smtClean="0"/>
              <a:t>Atom name check?</a:t>
            </a:r>
            <a:endParaRPr lang="en-US" sz="1600" b="1" i="1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76605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>
                <a:solidFill>
                  <a:srgbClr val="0000FF"/>
                </a:solidFill>
              </a:rPr>
              <a:t>Sas_Energy</a:t>
            </a:r>
            <a:r>
              <a:rPr lang="en-US" sz="3600" dirty="0" smtClean="0"/>
              <a:t> =&gt; </a:t>
            </a:r>
            <a:r>
              <a:rPr lang="en-US" sz="3600" dirty="0" err="1" smtClean="0"/>
              <a:t>Sas_Mol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103183"/>
            <a:ext cx="8600434" cy="590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readparam.py:def</a:t>
            </a:r>
            <a:r>
              <a:rPr lang="en-US" sz="1400" dirty="0"/>
              <a:t> </a:t>
            </a:r>
            <a:r>
              <a:rPr lang="en-US" sz="1400" dirty="0" err="1"/>
              <a:t>getparms</a:t>
            </a:r>
            <a:r>
              <a:rPr lang="en-US" sz="1400" dirty="0"/>
              <a:t>(</a:t>
            </a:r>
            <a:r>
              <a:rPr lang="en-US" sz="1400" dirty="0" err="1"/>
              <a:t>parmfilepath,parmfilename</a:t>
            </a:r>
            <a:r>
              <a:rPr lang="en-US" sz="1400" dirty="0"/>
              <a:t>)</a:t>
            </a:r>
            <a:r>
              <a:rPr lang="en-US" sz="1400" dirty="0" smtClean="0"/>
              <a:t>:</a:t>
            </a:r>
            <a:endParaRPr lang="en-US" sz="1400" dirty="0"/>
          </a:p>
          <a:p>
            <a:r>
              <a:rPr lang="en-US" sz="1400" dirty="0"/>
              <a:t>./</a:t>
            </a:r>
            <a:r>
              <a:rPr lang="en-US" sz="1400" dirty="0" err="1"/>
              <a:t>readpsf.py:def</a:t>
            </a:r>
            <a:r>
              <a:rPr lang="en-US" sz="1400" dirty="0"/>
              <a:t> </a:t>
            </a:r>
            <a:r>
              <a:rPr lang="en-US" sz="1400" dirty="0" err="1"/>
              <a:t>getpsf</a:t>
            </a:r>
            <a:r>
              <a:rPr lang="en-US" sz="1400" dirty="0"/>
              <a:t>(</a:t>
            </a:r>
            <a:r>
              <a:rPr lang="en-US" sz="1400" dirty="0" err="1"/>
              <a:t>psffilepath,psffilename</a:t>
            </a:r>
            <a:r>
              <a:rPr lang="en-US" sz="1400" dirty="0"/>
              <a:t>):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filterparam.py:def</a:t>
            </a:r>
            <a:r>
              <a:rPr lang="en-US" sz="1400" dirty="0"/>
              <a:t> </a:t>
            </a:r>
            <a:r>
              <a:rPr lang="en-US" sz="1400" dirty="0" err="1"/>
              <a:t>getexclusion</a:t>
            </a:r>
            <a:r>
              <a:rPr lang="en-US" sz="1400" dirty="0"/>
              <a:t>(</a:t>
            </a:r>
            <a:r>
              <a:rPr lang="en-US" sz="1400" dirty="0" err="1"/>
              <a:t>atoms,bonds</a:t>
            </a:r>
            <a:r>
              <a:rPr lang="en-US" sz="1400" dirty="0"/>
              <a:t>):</a:t>
            </a:r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/>
              <a:t>./</a:t>
            </a:r>
            <a:r>
              <a:rPr lang="en-US" sz="1400" dirty="0" err="1"/>
              <a:t>initialize.py:def</a:t>
            </a:r>
            <a:r>
              <a:rPr lang="en-US" sz="1400" dirty="0"/>
              <a:t> </a:t>
            </a:r>
            <a:r>
              <a:rPr lang="en-US" sz="1400" dirty="0" err="1"/>
              <a:t>getdihedrals</a:t>
            </a:r>
            <a:r>
              <a:rPr lang="en-US" sz="1400" dirty="0"/>
              <a:t>(</a:t>
            </a:r>
            <a:r>
              <a:rPr lang="en-US" sz="1400" dirty="0" err="1"/>
              <a:t>atoms,dihedrals,pdihedrals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initialize.py:def</a:t>
            </a:r>
            <a:r>
              <a:rPr lang="en-US" sz="1400" dirty="0"/>
              <a:t> </a:t>
            </a:r>
            <a:r>
              <a:rPr lang="en-US" sz="1400" dirty="0" err="1"/>
              <a:t>getangles</a:t>
            </a:r>
            <a:r>
              <a:rPr lang="en-US" sz="1400" dirty="0"/>
              <a:t>(</a:t>
            </a:r>
            <a:r>
              <a:rPr lang="en-US" sz="1400" dirty="0" err="1"/>
              <a:t>atoms,angles,pangles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initialize.py:def</a:t>
            </a:r>
            <a:r>
              <a:rPr lang="en-US" sz="1400" dirty="0"/>
              <a:t> </a:t>
            </a:r>
            <a:r>
              <a:rPr lang="en-US" sz="1400" dirty="0" err="1"/>
              <a:t>getvdw</a:t>
            </a:r>
            <a:r>
              <a:rPr lang="en-US" sz="1400" dirty="0"/>
              <a:t>(</a:t>
            </a:r>
            <a:r>
              <a:rPr lang="en-US" sz="1400" dirty="0" err="1"/>
              <a:t>atoms,pnonbond</a:t>
            </a:r>
            <a:r>
              <a:rPr lang="en-US" sz="1400" dirty="0"/>
              <a:t>):</a:t>
            </a:r>
          </a:p>
          <a:p>
            <a:endParaRPr lang="en-US" sz="1400" dirty="0" smtClean="0"/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/>
              <a:t>calc_angle</a:t>
            </a:r>
            <a:r>
              <a:rPr lang="en-US" sz="1400" dirty="0"/>
              <a:t>(c1,c2,c3):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/>
              <a:t>calc_dist</a:t>
            </a:r>
            <a:r>
              <a:rPr lang="en-US" sz="1400" dirty="0"/>
              <a:t>(c1,c2):</a:t>
            </a:r>
          </a:p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/>
              <a:t>cross_product</a:t>
            </a:r>
            <a:r>
              <a:rPr lang="en-US" sz="1400" dirty="0"/>
              <a:t>(</a:t>
            </a:r>
            <a:r>
              <a:rPr lang="en-US" sz="1400" dirty="0" err="1"/>
              <a:t>a,b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/>
              <a:t>vec_sub</a:t>
            </a:r>
            <a:r>
              <a:rPr lang="en-US" sz="1400" dirty="0"/>
              <a:t>(</a:t>
            </a:r>
            <a:r>
              <a:rPr lang="en-US" sz="1400" dirty="0" err="1"/>
              <a:t>a,b,c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/>
              <a:t>vec_scale</a:t>
            </a:r>
            <a:r>
              <a:rPr lang="en-US" sz="1400" dirty="0"/>
              <a:t>(</a:t>
            </a:r>
            <a:r>
              <a:rPr lang="en-US" sz="1400" dirty="0" err="1"/>
              <a:t>a,b,c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/>
              <a:t>signed_angle</a:t>
            </a:r>
            <a:r>
              <a:rPr lang="en-US" sz="1400" dirty="0"/>
              <a:t>(</a:t>
            </a:r>
            <a:r>
              <a:rPr lang="en-US" sz="1400" dirty="0" err="1"/>
              <a:t>a,b,c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/>
              <a:t>vdihed</a:t>
            </a:r>
            <a:r>
              <a:rPr lang="en-US" sz="1400" dirty="0"/>
              <a:t>(a1,a2,a3,a4):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angle(</a:t>
            </a:r>
            <a:r>
              <a:rPr lang="en-US" sz="1400" dirty="0" err="1"/>
              <a:t>coor,angleparam</a:t>
            </a:r>
            <a:r>
              <a:rPr lang="en-US" sz="1400" dirty="0"/>
              <a:t>):</a:t>
            </a:r>
          </a:p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benergy.py:def</a:t>
            </a:r>
            <a:r>
              <a:rPr lang="en-US" sz="1400" dirty="0"/>
              <a:t> dihedral(</a:t>
            </a:r>
            <a:r>
              <a:rPr lang="en-US" sz="1400" dirty="0" err="1"/>
              <a:t>coor,dihedralparam</a:t>
            </a:r>
            <a:r>
              <a:rPr lang="en-US" sz="1400" dirty="0"/>
              <a:t>):</a:t>
            </a:r>
          </a:p>
          <a:p>
            <a:endParaRPr lang="en-US" sz="1400" dirty="0"/>
          </a:p>
          <a:p>
            <a:r>
              <a:rPr lang="en-US" sz="1400" dirty="0"/>
              <a:t>./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dirty="0" err="1"/>
              <a:t>boltz</a:t>
            </a:r>
            <a:r>
              <a:rPr lang="en-US" sz="1400" dirty="0"/>
              <a:t>(vdi,vdf,vvdwi,vvdwf,veli,velf,vangi,vangf,vdihedi,vdihedf,nonbondscale,beta):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dirty="0" err="1"/>
              <a:t>getswitch</a:t>
            </a:r>
            <a:r>
              <a:rPr lang="en-US" sz="1400" dirty="0"/>
              <a:t>(</a:t>
            </a:r>
            <a:r>
              <a:rPr lang="en-US" sz="1400" dirty="0" err="1"/>
              <a:t>rij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nbenergy.py:def</a:t>
            </a:r>
            <a:r>
              <a:rPr lang="en-US" sz="1400" dirty="0"/>
              <a:t> el(</a:t>
            </a:r>
            <a:r>
              <a:rPr lang="en-US" sz="1400" dirty="0" err="1"/>
              <a:t>coor,charge,exclusionlist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dirty="0" err="1"/>
              <a:t>vdw</a:t>
            </a:r>
            <a:r>
              <a:rPr lang="en-US" sz="1400" dirty="0"/>
              <a:t>(</a:t>
            </a:r>
            <a:r>
              <a:rPr lang="en-US" sz="1400" dirty="0" err="1"/>
              <a:t>coor,vdwparam,exclusionlist,onefourlist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dirty="0" err="1"/>
              <a:t>calcnb</a:t>
            </a:r>
            <a:r>
              <a:rPr lang="en-US" sz="1400" dirty="0"/>
              <a:t>(</a:t>
            </a:r>
            <a:r>
              <a:rPr lang="en-US" sz="1400" dirty="0" err="1"/>
              <a:t>coor,charge,exclusionlist,vdwparam,onefourlist</a:t>
            </a:r>
            <a:r>
              <a:rPr lang="en-US" sz="1400" dirty="0"/>
              <a:t>)</a:t>
            </a:r>
            <a:r>
              <a:rPr lang="en-US" sz="1400" dirty="0" smtClean="0"/>
              <a:t>: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0" y="1103183"/>
            <a:ext cx="9047436" cy="546665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 smtClean="0">
                <a:solidFill>
                  <a:srgbClr val="0000FF"/>
                </a:solidFill>
              </a:rPr>
              <a:t>def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read_files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" y="1836801"/>
            <a:ext cx="9047436" cy="546665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 smtClean="0">
                <a:solidFill>
                  <a:srgbClr val="0000FF"/>
                </a:solidFill>
              </a:rPr>
              <a:t>def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get_exclusion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1" y="2630809"/>
            <a:ext cx="9047437" cy="734358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>
                <a:solidFill>
                  <a:srgbClr val="0000FF"/>
                </a:solidFill>
              </a:rPr>
              <a:t>d</a:t>
            </a:r>
            <a:r>
              <a:rPr lang="en-US" dirty="0" err="1" smtClean="0">
                <a:solidFill>
                  <a:srgbClr val="0000FF"/>
                </a:solidFill>
              </a:rPr>
              <a:t>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set_parameters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4988827"/>
            <a:ext cx="9047436" cy="405914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>
                <a:solidFill>
                  <a:srgbClr val="0000FF"/>
                </a:solidFill>
              </a:rPr>
              <a:t>d</a:t>
            </a:r>
            <a:r>
              <a:rPr lang="en-US" dirty="0" err="1" smtClean="0">
                <a:solidFill>
                  <a:srgbClr val="0000FF"/>
                </a:solidFill>
              </a:rPr>
              <a:t>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calc_benergy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5630434"/>
            <a:ext cx="9047436" cy="1183555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>
                <a:solidFill>
                  <a:srgbClr val="0000FF"/>
                </a:solidFill>
              </a:rPr>
              <a:t>d</a:t>
            </a:r>
            <a:r>
              <a:rPr lang="en-US" dirty="0" err="1" smtClean="0">
                <a:solidFill>
                  <a:srgbClr val="0000FF"/>
                </a:solidFill>
              </a:rPr>
              <a:t>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calc_nbenergy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3473556"/>
            <a:ext cx="9047436" cy="1515271"/>
          </a:xfrm>
          <a:prstGeom prst="rect">
            <a:avLst/>
          </a:prstGeom>
          <a:solidFill>
            <a:srgbClr val="0000FF">
              <a:alpha val="22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 smtClean="0">
                <a:solidFill>
                  <a:srgbClr val="0000FF"/>
                </a:solidFill>
              </a:rPr>
              <a:t>sascalc</a:t>
            </a:r>
            <a:r>
              <a:rPr lang="en-US" dirty="0" smtClean="0">
                <a:solidFill>
                  <a:srgbClr val="0000FF"/>
                </a:solidFill>
              </a:rPr>
              <a:t>?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936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>
                <a:solidFill>
                  <a:srgbClr val="0000FF"/>
                </a:solidFill>
              </a:rPr>
              <a:t>Sas_Energy</a:t>
            </a:r>
            <a:r>
              <a:rPr lang="en-US" sz="3600" dirty="0" smtClean="0"/>
              <a:t> =&gt; </a:t>
            </a:r>
            <a:r>
              <a:rPr lang="en-US" sz="3600" dirty="0" err="1" smtClean="0"/>
              <a:t>Sas_Mol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103183"/>
            <a:ext cx="9144000" cy="590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readparam.py:def</a:t>
            </a:r>
            <a:r>
              <a:rPr lang="en-US" sz="1400" dirty="0"/>
              <a:t> </a:t>
            </a:r>
            <a:r>
              <a:rPr lang="en-US" sz="1400" b="1" dirty="0" smtClean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getparms</a:t>
            </a:r>
            <a:r>
              <a:rPr lang="en-US" sz="1400" dirty="0"/>
              <a:t>(</a:t>
            </a:r>
            <a:r>
              <a:rPr lang="en-US" sz="1400" dirty="0" err="1"/>
              <a:t>parmfilepath,parmfilename</a:t>
            </a:r>
            <a:r>
              <a:rPr lang="en-US" sz="1400" dirty="0"/>
              <a:t>)</a:t>
            </a:r>
            <a:r>
              <a:rPr lang="en-US" sz="1400" dirty="0" smtClean="0"/>
              <a:t>:</a:t>
            </a:r>
            <a:endParaRPr lang="en-US" sz="1400" dirty="0"/>
          </a:p>
          <a:p>
            <a:r>
              <a:rPr lang="en-US" sz="1400" dirty="0"/>
              <a:t>./</a:t>
            </a:r>
            <a:r>
              <a:rPr lang="en-US" sz="1400" dirty="0" err="1"/>
              <a:t>readpsf.py:def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getpsf</a:t>
            </a:r>
            <a:r>
              <a:rPr lang="en-US" sz="1400" dirty="0"/>
              <a:t>(</a:t>
            </a:r>
            <a:r>
              <a:rPr lang="en-US" sz="1400" dirty="0" err="1"/>
              <a:t>psffilepath,psffilename</a:t>
            </a:r>
            <a:r>
              <a:rPr lang="en-US" sz="1400" dirty="0"/>
              <a:t>):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filterparam.py:def</a:t>
            </a:r>
            <a:r>
              <a:rPr lang="en-US" sz="1400" dirty="0"/>
              <a:t> </a:t>
            </a:r>
            <a:r>
              <a:rPr lang="en-US" sz="1400" dirty="0" err="1"/>
              <a:t>getexclusion</a:t>
            </a:r>
            <a:r>
              <a:rPr lang="en-US" sz="1400" dirty="0"/>
              <a:t>(</a:t>
            </a:r>
            <a:r>
              <a:rPr lang="en-US" sz="1400" dirty="0" err="1"/>
              <a:t>atoms,bonds</a:t>
            </a:r>
            <a:r>
              <a:rPr lang="en-US" sz="1400" dirty="0"/>
              <a:t>):</a:t>
            </a:r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/>
              <a:t>./</a:t>
            </a:r>
            <a:r>
              <a:rPr lang="en-US" sz="1400" dirty="0" err="1"/>
              <a:t>initialize.py:def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getdihedrals</a:t>
            </a:r>
            <a:r>
              <a:rPr lang="en-US" sz="1400" dirty="0"/>
              <a:t>(</a:t>
            </a:r>
            <a:r>
              <a:rPr lang="en-US" sz="1400" dirty="0" err="1"/>
              <a:t>atoms,dihedrals,pdihedrals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initialize.py:def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getangles</a:t>
            </a:r>
            <a:r>
              <a:rPr lang="en-US" sz="1400" dirty="0"/>
              <a:t>(</a:t>
            </a:r>
            <a:r>
              <a:rPr lang="en-US" sz="1400" dirty="0" err="1"/>
              <a:t>atoms,angles,pangles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initialize.py:def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getvdw</a:t>
            </a:r>
            <a:r>
              <a:rPr lang="en-US" sz="1400" dirty="0"/>
              <a:t>(</a:t>
            </a:r>
            <a:r>
              <a:rPr lang="en-US" sz="1400" dirty="0" err="1"/>
              <a:t>atoms,pnonbond</a:t>
            </a:r>
            <a:r>
              <a:rPr lang="en-US" sz="1400" dirty="0"/>
              <a:t>):</a:t>
            </a:r>
          </a:p>
          <a:p>
            <a:endParaRPr lang="en-US" sz="1400" dirty="0" smtClean="0"/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 smtClean="0"/>
              <a:t>calc_angle</a:t>
            </a:r>
            <a:r>
              <a:rPr lang="en-US" sz="1400" dirty="0"/>
              <a:t>(c1,c2,c3):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 smtClean="0"/>
              <a:t>calc_dist</a:t>
            </a:r>
            <a:r>
              <a:rPr lang="en-US" sz="1400" dirty="0"/>
              <a:t>(c1,c2):</a:t>
            </a:r>
          </a:p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 smtClean="0"/>
              <a:t>cross_product</a:t>
            </a:r>
            <a:r>
              <a:rPr lang="en-US" sz="1400" dirty="0"/>
              <a:t>(</a:t>
            </a:r>
            <a:r>
              <a:rPr lang="en-US" sz="1400" dirty="0" err="1"/>
              <a:t>a,b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 smtClean="0"/>
              <a:t>benergy.py:def</a:t>
            </a:r>
            <a:r>
              <a:rPr lang="en-US" sz="1400" dirty="0" smtClean="0"/>
              <a:t> </a:t>
            </a:r>
            <a:r>
              <a:rPr lang="en-US" sz="1400" dirty="0" err="1" smtClean="0"/>
              <a:t>vec_sub</a:t>
            </a:r>
            <a:r>
              <a:rPr lang="en-US" sz="1400" dirty="0"/>
              <a:t>(</a:t>
            </a:r>
            <a:r>
              <a:rPr lang="en-US" sz="1400" dirty="0" err="1"/>
              <a:t>a,b,c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 smtClean="0"/>
              <a:t>vec_scale</a:t>
            </a:r>
            <a:r>
              <a:rPr lang="en-US" sz="1400" dirty="0"/>
              <a:t>(</a:t>
            </a:r>
            <a:r>
              <a:rPr lang="en-US" sz="1400" dirty="0" err="1"/>
              <a:t>a,b,c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 smtClean="0"/>
              <a:t>signed_angle</a:t>
            </a:r>
            <a:r>
              <a:rPr lang="en-US" sz="1400" dirty="0"/>
              <a:t>(</a:t>
            </a:r>
            <a:r>
              <a:rPr lang="en-US" sz="1400" dirty="0" err="1"/>
              <a:t>a,b,c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 smtClean="0"/>
              <a:t>vdihed</a:t>
            </a:r>
            <a:r>
              <a:rPr lang="en-US" sz="1400" dirty="0"/>
              <a:t>(a1,a2,a3,a4):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/>
              <a:t>angle(</a:t>
            </a:r>
            <a:r>
              <a:rPr lang="en-US" sz="1400" dirty="0" err="1"/>
              <a:t>coor,angleparam</a:t>
            </a:r>
            <a:r>
              <a:rPr lang="en-US" sz="1400" dirty="0"/>
              <a:t>):</a:t>
            </a:r>
          </a:p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smtClean="0"/>
              <a:t>dihedral</a:t>
            </a:r>
            <a:r>
              <a:rPr lang="en-US" sz="1400" dirty="0"/>
              <a:t>(</a:t>
            </a:r>
            <a:r>
              <a:rPr lang="en-US" sz="1400" dirty="0" err="1"/>
              <a:t>coor,dihedralparam</a:t>
            </a:r>
            <a:r>
              <a:rPr lang="en-US" sz="1400" dirty="0"/>
              <a:t>):</a:t>
            </a:r>
          </a:p>
          <a:p>
            <a:endParaRPr lang="en-US" sz="1400" dirty="0" smtClean="0"/>
          </a:p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boltz</a:t>
            </a:r>
            <a:r>
              <a:rPr lang="en-US" sz="1400" dirty="0"/>
              <a:t>(vdi,vdf,vvdwi,vvdwf,veli,velf,vangi,vangf,vdihedi,vdihedf,nonbondscale,beta):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getswitch</a:t>
            </a:r>
            <a:r>
              <a:rPr lang="en-US" sz="1400" dirty="0"/>
              <a:t>(</a:t>
            </a:r>
            <a:r>
              <a:rPr lang="en-US" sz="1400" dirty="0" err="1"/>
              <a:t>rij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smtClean="0"/>
              <a:t>el</a:t>
            </a:r>
            <a:r>
              <a:rPr lang="en-US" sz="1400" dirty="0"/>
              <a:t>(</a:t>
            </a:r>
            <a:r>
              <a:rPr lang="en-US" sz="1400" dirty="0" err="1"/>
              <a:t>coor,charge,exclusionlist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vdw</a:t>
            </a:r>
            <a:r>
              <a:rPr lang="en-US" sz="1400" dirty="0"/>
              <a:t>(</a:t>
            </a:r>
            <a:r>
              <a:rPr lang="en-US" sz="1400" dirty="0" err="1"/>
              <a:t>coor,vdwparam,exclusionlist,onefourlist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calcnb</a:t>
            </a:r>
            <a:r>
              <a:rPr lang="en-US" sz="1400" dirty="0"/>
              <a:t>(</a:t>
            </a:r>
            <a:r>
              <a:rPr lang="en-US" sz="1400" dirty="0" err="1"/>
              <a:t>coor,charge,exclusionlist,vdwparam,onefourlist</a:t>
            </a:r>
            <a:r>
              <a:rPr lang="en-US" sz="1400" dirty="0"/>
              <a:t>)</a:t>
            </a:r>
            <a:r>
              <a:rPr lang="en-US" sz="1400" dirty="0" smtClean="0"/>
              <a:t>: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0" y="1103183"/>
            <a:ext cx="9047436" cy="546665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 smtClean="0">
                <a:solidFill>
                  <a:srgbClr val="0000FF"/>
                </a:solidFill>
              </a:rPr>
              <a:t>def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read_files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1" y="1836801"/>
            <a:ext cx="9047436" cy="546665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 smtClean="0">
                <a:solidFill>
                  <a:srgbClr val="0000FF"/>
                </a:solidFill>
              </a:rPr>
              <a:t>def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get_exclusion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1" y="2630809"/>
            <a:ext cx="9047437" cy="734358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>
                <a:solidFill>
                  <a:srgbClr val="0000FF"/>
                </a:solidFill>
              </a:rPr>
              <a:t>d</a:t>
            </a:r>
            <a:r>
              <a:rPr lang="en-US" dirty="0" err="1" smtClean="0">
                <a:solidFill>
                  <a:srgbClr val="0000FF"/>
                </a:solidFill>
              </a:rPr>
              <a:t>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set_parameters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4988827"/>
            <a:ext cx="9047436" cy="405914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>
                <a:solidFill>
                  <a:srgbClr val="0000FF"/>
                </a:solidFill>
              </a:rPr>
              <a:t>d</a:t>
            </a:r>
            <a:r>
              <a:rPr lang="en-US" dirty="0" err="1" smtClean="0">
                <a:solidFill>
                  <a:srgbClr val="0000FF"/>
                </a:solidFill>
              </a:rPr>
              <a:t>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calc_benergy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5630434"/>
            <a:ext cx="9047436" cy="1183555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>
                <a:solidFill>
                  <a:srgbClr val="0000FF"/>
                </a:solidFill>
              </a:rPr>
              <a:t>d</a:t>
            </a:r>
            <a:r>
              <a:rPr lang="en-US" dirty="0" err="1" smtClean="0">
                <a:solidFill>
                  <a:srgbClr val="0000FF"/>
                </a:solidFill>
              </a:rPr>
              <a:t>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calc_nbenergy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3473556"/>
            <a:ext cx="9047436" cy="1515271"/>
          </a:xfrm>
          <a:prstGeom prst="rect">
            <a:avLst/>
          </a:prstGeom>
          <a:solidFill>
            <a:srgbClr val="0000FF">
              <a:alpha val="22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 smtClean="0">
                <a:solidFill>
                  <a:srgbClr val="0000FF"/>
                </a:solidFill>
              </a:rPr>
              <a:t>sascalc</a:t>
            </a:r>
            <a:r>
              <a:rPr lang="en-US" dirty="0" smtClean="0">
                <a:solidFill>
                  <a:srgbClr val="0000FF"/>
                </a:solidFill>
              </a:rPr>
              <a:t>?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715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>
                <a:solidFill>
                  <a:srgbClr val="0000FF"/>
                </a:solidFill>
              </a:rPr>
              <a:t>Sas_Energy</a:t>
            </a:r>
            <a:r>
              <a:rPr lang="en-US" sz="3600" dirty="0" smtClean="0"/>
              <a:t> =&gt; </a:t>
            </a:r>
            <a:r>
              <a:rPr lang="en-US" sz="3600" dirty="0" err="1" smtClean="0"/>
              <a:t>Sas_Mol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103183"/>
            <a:ext cx="9144000" cy="6124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readparam.py:def</a:t>
            </a:r>
            <a:r>
              <a:rPr lang="en-US" sz="1400" dirty="0"/>
              <a:t> </a:t>
            </a:r>
            <a:r>
              <a:rPr lang="en-US" sz="1400" b="1" dirty="0" smtClean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getparms</a:t>
            </a:r>
            <a:r>
              <a:rPr lang="en-US" sz="1400" dirty="0"/>
              <a:t>(</a:t>
            </a:r>
            <a:r>
              <a:rPr lang="en-US" sz="1400" dirty="0" err="1"/>
              <a:t>parmfilepath,parmfilename</a:t>
            </a:r>
            <a:r>
              <a:rPr lang="en-US" sz="1400" dirty="0"/>
              <a:t>)</a:t>
            </a:r>
            <a:r>
              <a:rPr lang="en-US" sz="1400" dirty="0" smtClean="0"/>
              <a:t>:</a:t>
            </a:r>
            <a:endParaRPr lang="en-US" sz="1400" dirty="0"/>
          </a:p>
          <a:p>
            <a:r>
              <a:rPr lang="en-US" sz="1400" dirty="0"/>
              <a:t>./</a:t>
            </a:r>
            <a:r>
              <a:rPr lang="en-US" sz="1400" dirty="0" err="1"/>
              <a:t>readpsf.py:def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getpsf</a:t>
            </a:r>
            <a:r>
              <a:rPr lang="en-US" sz="1400" dirty="0"/>
              <a:t>(</a:t>
            </a:r>
            <a:r>
              <a:rPr lang="en-US" sz="1400" dirty="0" err="1"/>
              <a:t>psffilepath,psffilename</a:t>
            </a:r>
            <a:r>
              <a:rPr lang="en-US" sz="1400" dirty="0"/>
              <a:t>):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filterparam.py:def</a:t>
            </a:r>
            <a:r>
              <a:rPr lang="en-US" sz="1400" dirty="0"/>
              <a:t> </a:t>
            </a:r>
            <a:r>
              <a:rPr lang="en-US" sz="1400" dirty="0" err="1"/>
              <a:t>getexclusion</a:t>
            </a:r>
            <a:r>
              <a:rPr lang="en-US" sz="1400" dirty="0"/>
              <a:t>(</a:t>
            </a:r>
            <a:r>
              <a:rPr lang="en-US" sz="1400" dirty="0" err="1"/>
              <a:t>atoms,bonds</a:t>
            </a:r>
            <a:r>
              <a:rPr lang="en-US" sz="1400" dirty="0"/>
              <a:t>):</a:t>
            </a:r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/>
              <a:t>./</a:t>
            </a:r>
            <a:r>
              <a:rPr lang="en-US" sz="1400" dirty="0" err="1"/>
              <a:t>initialize.py:def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getdihedrals</a:t>
            </a:r>
            <a:r>
              <a:rPr lang="en-US" sz="1400" dirty="0"/>
              <a:t>(</a:t>
            </a:r>
            <a:r>
              <a:rPr lang="en-US" sz="1400" dirty="0" err="1"/>
              <a:t>atoms,dihedrals,pdihedrals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initialize.py:def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getangles</a:t>
            </a:r>
            <a:r>
              <a:rPr lang="en-US" sz="1400" dirty="0"/>
              <a:t>(</a:t>
            </a:r>
            <a:r>
              <a:rPr lang="en-US" sz="1400" dirty="0" err="1"/>
              <a:t>atoms,angles,pangles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initialize.py:def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getvdw</a:t>
            </a:r>
            <a:r>
              <a:rPr lang="en-US" sz="1400" dirty="0"/>
              <a:t>(</a:t>
            </a:r>
            <a:r>
              <a:rPr lang="en-US" sz="1400" dirty="0" err="1"/>
              <a:t>atoms,pnonbond</a:t>
            </a:r>
            <a:r>
              <a:rPr lang="en-US" sz="1400" dirty="0"/>
              <a:t>):</a:t>
            </a:r>
          </a:p>
          <a:p>
            <a:endParaRPr lang="en-US" sz="1400" dirty="0" smtClean="0"/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 smtClean="0"/>
              <a:t>calc_angle</a:t>
            </a:r>
            <a:r>
              <a:rPr lang="en-US" sz="1400" dirty="0"/>
              <a:t>(c1,c2,c3):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 smtClean="0"/>
              <a:t>calc_dist</a:t>
            </a:r>
            <a:r>
              <a:rPr lang="en-US" sz="1400" dirty="0"/>
              <a:t>(c1,c2):</a:t>
            </a:r>
          </a:p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 smtClean="0"/>
              <a:t>cross_product</a:t>
            </a:r>
            <a:r>
              <a:rPr lang="en-US" sz="1400" dirty="0"/>
              <a:t>(</a:t>
            </a:r>
            <a:r>
              <a:rPr lang="en-US" sz="1400" dirty="0" err="1"/>
              <a:t>a,b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 smtClean="0"/>
              <a:t>benergy.py:def</a:t>
            </a:r>
            <a:r>
              <a:rPr lang="en-US" sz="1400" dirty="0" smtClean="0"/>
              <a:t> </a:t>
            </a:r>
            <a:r>
              <a:rPr lang="en-US" sz="1400" dirty="0" err="1" smtClean="0"/>
              <a:t>vec_sub</a:t>
            </a:r>
            <a:r>
              <a:rPr lang="en-US" sz="1400" dirty="0"/>
              <a:t>(</a:t>
            </a:r>
            <a:r>
              <a:rPr lang="en-US" sz="1400" dirty="0" err="1"/>
              <a:t>a,b,c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 smtClean="0"/>
              <a:t>vec_scale</a:t>
            </a:r>
            <a:r>
              <a:rPr lang="en-US" sz="1400" dirty="0"/>
              <a:t>(</a:t>
            </a:r>
            <a:r>
              <a:rPr lang="en-US" sz="1400" dirty="0" err="1"/>
              <a:t>a,b,c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 smtClean="0"/>
              <a:t>signed_angle</a:t>
            </a:r>
            <a:r>
              <a:rPr lang="en-US" sz="1400" dirty="0"/>
              <a:t>(</a:t>
            </a:r>
            <a:r>
              <a:rPr lang="en-US" sz="1400" dirty="0" err="1"/>
              <a:t>a,b,c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dirty="0" err="1" smtClean="0"/>
              <a:t>vdihed</a:t>
            </a:r>
            <a:r>
              <a:rPr lang="en-US" sz="1400" dirty="0"/>
              <a:t>(a1,a2,a3,a4):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/>
              <a:t>angle(</a:t>
            </a:r>
            <a:r>
              <a:rPr lang="en-US" sz="1400" dirty="0" err="1"/>
              <a:t>coor,angleparam</a:t>
            </a:r>
            <a:r>
              <a:rPr lang="en-US" sz="1400" dirty="0"/>
              <a:t>):</a:t>
            </a:r>
          </a:p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smtClean="0"/>
              <a:t>dihedral</a:t>
            </a:r>
            <a:r>
              <a:rPr lang="en-US" sz="1400" dirty="0"/>
              <a:t>(</a:t>
            </a:r>
            <a:r>
              <a:rPr lang="en-US" sz="1400" dirty="0" err="1"/>
              <a:t>coor,dihedralparam</a:t>
            </a:r>
            <a:r>
              <a:rPr lang="en-US" sz="1400" dirty="0"/>
              <a:t>):</a:t>
            </a:r>
          </a:p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benergy.py:def</a:t>
            </a:r>
            <a:r>
              <a:rPr lang="en-US" sz="1400" dirty="0"/>
              <a:t> </a:t>
            </a:r>
            <a:r>
              <a:rPr lang="en-US" sz="1400" b="1" dirty="0" smtClean="0">
                <a:solidFill>
                  <a:schemeClr val="accent6"/>
                </a:solidFill>
              </a:rPr>
              <a:t>__</a:t>
            </a:r>
            <a:r>
              <a:rPr lang="en-US" sz="1400" dirty="0" smtClean="0"/>
              <a:t>bond(</a:t>
            </a:r>
            <a:r>
              <a:rPr lang="en-US" sz="1400" dirty="0" err="1"/>
              <a:t>coor,dihedralparam</a:t>
            </a:r>
            <a:r>
              <a:rPr lang="en-US" sz="1400" dirty="0"/>
              <a:t>):</a:t>
            </a:r>
          </a:p>
          <a:p>
            <a:r>
              <a:rPr lang="en-US" sz="1400" dirty="0" smtClean="0"/>
              <a:t>.</a:t>
            </a:r>
            <a:r>
              <a:rPr lang="en-US" sz="1400" dirty="0"/>
              <a:t>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boltz</a:t>
            </a:r>
            <a:r>
              <a:rPr lang="en-US" sz="1400" dirty="0"/>
              <a:t>(vdi,vdf,vvdwi,vvdwf,veli,velf,vangi,vangf,vdihedi,vdihedf,nonbondscale,beta):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getswitch</a:t>
            </a:r>
            <a:r>
              <a:rPr lang="en-US" sz="1400" dirty="0"/>
              <a:t>(</a:t>
            </a:r>
            <a:r>
              <a:rPr lang="en-US" sz="1400" dirty="0" err="1"/>
              <a:t>rij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smtClean="0"/>
              <a:t>el</a:t>
            </a:r>
            <a:r>
              <a:rPr lang="en-US" sz="1400" dirty="0"/>
              <a:t>(</a:t>
            </a:r>
            <a:r>
              <a:rPr lang="en-US" sz="1400" dirty="0" err="1"/>
              <a:t>coor,charge,exclusionlist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vdw</a:t>
            </a:r>
            <a:r>
              <a:rPr lang="en-US" sz="1400" dirty="0"/>
              <a:t>(</a:t>
            </a:r>
            <a:r>
              <a:rPr lang="en-US" sz="1400" dirty="0" err="1"/>
              <a:t>coor,vdwparam,exclusionlist,onefourlist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nbenergy.py:def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calcnb</a:t>
            </a:r>
            <a:r>
              <a:rPr lang="en-US" sz="1400" dirty="0"/>
              <a:t>(</a:t>
            </a:r>
            <a:r>
              <a:rPr lang="en-US" sz="1400" dirty="0" err="1"/>
              <a:t>coor,charge,exclusionlist,vdwparam,onefourlist</a:t>
            </a:r>
            <a:r>
              <a:rPr lang="en-US" sz="1400" dirty="0"/>
              <a:t>)</a:t>
            </a:r>
            <a:r>
              <a:rPr lang="en-US" sz="1400" dirty="0" smtClean="0"/>
              <a:t>: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0" y="1103183"/>
            <a:ext cx="9047436" cy="546665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 smtClean="0">
                <a:solidFill>
                  <a:srgbClr val="0000FF"/>
                </a:solidFill>
              </a:rPr>
              <a:t>def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read_files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1" y="1836801"/>
            <a:ext cx="9047436" cy="546665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 smtClean="0">
                <a:solidFill>
                  <a:srgbClr val="0000FF"/>
                </a:solidFill>
              </a:rPr>
              <a:t>def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get_exclusion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1" y="2630809"/>
            <a:ext cx="9047437" cy="734358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>
                <a:solidFill>
                  <a:srgbClr val="0000FF"/>
                </a:solidFill>
              </a:rPr>
              <a:t>d</a:t>
            </a:r>
            <a:r>
              <a:rPr lang="en-US" dirty="0" err="1" smtClean="0">
                <a:solidFill>
                  <a:srgbClr val="0000FF"/>
                </a:solidFill>
              </a:rPr>
              <a:t>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set_parameters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4988827"/>
            <a:ext cx="9047436" cy="419010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>
                <a:solidFill>
                  <a:srgbClr val="0000FF"/>
                </a:solidFill>
              </a:rPr>
              <a:t>d</a:t>
            </a:r>
            <a:r>
              <a:rPr lang="en-US" dirty="0" err="1" smtClean="0">
                <a:solidFill>
                  <a:srgbClr val="0000FF"/>
                </a:solidFill>
              </a:rPr>
              <a:t>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calc_benergy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5630434"/>
            <a:ext cx="9047436" cy="1183555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>
                <a:solidFill>
                  <a:srgbClr val="0000FF"/>
                </a:solidFill>
              </a:rPr>
              <a:t>d</a:t>
            </a:r>
            <a:r>
              <a:rPr lang="en-US" dirty="0" err="1" smtClean="0">
                <a:solidFill>
                  <a:srgbClr val="0000FF"/>
                </a:solidFill>
              </a:rPr>
              <a:t>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calc_nbenergy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3473556"/>
            <a:ext cx="9047436" cy="1515271"/>
          </a:xfrm>
          <a:prstGeom prst="rect">
            <a:avLst/>
          </a:prstGeom>
          <a:solidFill>
            <a:srgbClr val="0000FF">
              <a:alpha val="22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 smtClean="0">
                <a:solidFill>
                  <a:srgbClr val="0000FF"/>
                </a:solidFill>
              </a:rPr>
              <a:t>sascalc</a:t>
            </a:r>
            <a:r>
              <a:rPr lang="en-US" dirty="0" smtClean="0">
                <a:solidFill>
                  <a:srgbClr val="0000FF"/>
                </a:solidFill>
              </a:rPr>
              <a:t>?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284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339556"/>
            <a:ext cx="904743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dirty="0" err="1"/>
              <a:t>getphi</a:t>
            </a:r>
            <a:r>
              <a:rPr lang="en-US" sz="1400" dirty="0"/>
              <a:t>(</a:t>
            </a:r>
            <a:r>
              <a:rPr lang="en-US" sz="1400" dirty="0" err="1"/>
              <a:t>p,t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dirty="0" err="1"/>
              <a:t>getpsi</a:t>
            </a:r>
            <a:r>
              <a:rPr lang="en-US" sz="1400" dirty="0"/>
              <a:t>(</a:t>
            </a:r>
            <a:r>
              <a:rPr lang="en-US" sz="1400" dirty="0" err="1"/>
              <a:t>t,n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dirty="0" err="1"/>
              <a:t>getparamphi</a:t>
            </a:r>
            <a:r>
              <a:rPr lang="en-US" sz="1400" dirty="0"/>
              <a:t>(type):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dirty="0" err="1"/>
              <a:t>getparampsi</a:t>
            </a:r>
            <a:r>
              <a:rPr lang="en-US" sz="1400" dirty="0"/>
              <a:t>(type):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dirty="0" err="1"/>
              <a:t>getrnaparm</a:t>
            </a:r>
            <a:r>
              <a:rPr lang="en-US" sz="1400" dirty="0"/>
              <a:t>(</a:t>
            </a:r>
            <a:r>
              <a:rPr lang="en-US" sz="1400" dirty="0" err="1"/>
              <a:t>null_alpha,null_eta</a:t>
            </a:r>
            <a:r>
              <a:rPr lang="en-US" sz="1400" dirty="0"/>
              <a:t>)</a:t>
            </a:r>
            <a:r>
              <a:rPr lang="en-US" sz="1400" dirty="0" smtClean="0"/>
              <a:t>: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dirty="0" err="1"/>
              <a:t>calc</a:t>
            </a:r>
            <a:r>
              <a:rPr lang="en-US" sz="1400" dirty="0"/>
              <a:t>(</a:t>
            </a:r>
            <a:r>
              <a:rPr lang="en-US" sz="1400" dirty="0" err="1"/>
              <a:t>angle_index,itheta,theta,parm,beta,nonbondflag,seed_object</a:t>
            </a:r>
            <a:r>
              <a:rPr lang="en-US" sz="1400" dirty="0"/>
              <a:t>):</a:t>
            </a:r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dirty="0" err="1"/>
              <a:t>rna_initialization</a:t>
            </a:r>
            <a:r>
              <a:rPr lang="en-US" sz="1400" dirty="0"/>
              <a:t>(resalpha,resbeta,resdelta,resepsilon,reseta,resid,resname,numranges,rlow,rnum,first_last_resid,txtOutput):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dirty="0" err="1"/>
              <a:t>protein_initialization</a:t>
            </a:r>
            <a:r>
              <a:rPr lang="en-US" sz="1400" dirty="0"/>
              <a:t>(respsi,resphi,resid,resname,numranges,rlow,rnum,first_last_resid,txtOutput):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>
                <a:solidFill>
                  <a:srgbClr val="0000FF"/>
                </a:solidFill>
              </a:rPr>
              <a:t>Sas_Energy</a:t>
            </a:r>
            <a:r>
              <a:rPr lang="en-US" sz="3600" dirty="0" smtClean="0"/>
              <a:t> =&gt; </a:t>
            </a:r>
            <a:r>
              <a:rPr lang="en-US" sz="3600" dirty="0" err="1" smtClean="0"/>
              <a:t>Sas_Mol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" y="1339556"/>
            <a:ext cx="9047437" cy="1095934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>
                <a:solidFill>
                  <a:srgbClr val="0000FF"/>
                </a:solidFill>
              </a:rPr>
              <a:t>d</a:t>
            </a:r>
            <a:r>
              <a:rPr lang="en-US" dirty="0" err="1" smtClean="0">
                <a:solidFill>
                  <a:srgbClr val="0000FF"/>
                </a:solidFill>
              </a:rPr>
              <a:t>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get_sdih_param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191" y="2775935"/>
            <a:ext cx="9047437" cy="388092"/>
          </a:xfrm>
          <a:prstGeom prst="rect">
            <a:avLst/>
          </a:prstGeom>
          <a:solidFill>
            <a:schemeClr val="accent6">
              <a:lumMod val="20000"/>
              <a:lumOff val="80000"/>
              <a:alpha val="2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>
                <a:solidFill>
                  <a:srgbClr val="0000FF"/>
                </a:solidFill>
              </a:rPr>
              <a:t>d</a:t>
            </a:r>
            <a:r>
              <a:rPr lang="en-US" dirty="0" err="1" smtClean="0">
                <a:solidFill>
                  <a:srgbClr val="0000FF"/>
                </a:solidFill>
              </a:rPr>
              <a:t>ef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calc_sdih_e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57597" y="2775935"/>
            <a:ext cx="1073646" cy="388092"/>
          </a:xfrm>
          <a:prstGeom prst="roundRect">
            <a:avLst/>
          </a:prstGeom>
          <a:solidFill>
            <a:schemeClr val="accent6">
              <a:alpha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54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339556"/>
            <a:ext cx="904743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getphi</a:t>
            </a:r>
            <a:r>
              <a:rPr lang="en-US" sz="1400" dirty="0"/>
              <a:t>(</a:t>
            </a:r>
            <a:r>
              <a:rPr lang="en-US" sz="1400" dirty="0" err="1"/>
              <a:t>p,t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getpsi</a:t>
            </a:r>
            <a:r>
              <a:rPr lang="en-US" sz="1400" dirty="0"/>
              <a:t>(</a:t>
            </a:r>
            <a:r>
              <a:rPr lang="en-US" sz="1400" dirty="0" err="1"/>
              <a:t>t,n</a:t>
            </a:r>
            <a:r>
              <a:rPr lang="en-US" sz="1400" dirty="0"/>
              <a:t>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getparamphi</a:t>
            </a:r>
            <a:r>
              <a:rPr lang="en-US" sz="1400" dirty="0"/>
              <a:t>(type):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getparampsi</a:t>
            </a:r>
            <a:r>
              <a:rPr lang="en-US" sz="1400" dirty="0"/>
              <a:t>(type):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b="1" dirty="0">
                <a:solidFill>
                  <a:schemeClr val="accent6"/>
                </a:solidFill>
              </a:rPr>
              <a:t>__</a:t>
            </a:r>
            <a:r>
              <a:rPr lang="en-US" sz="1400" dirty="0" err="1" smtClean="0"/>
              <a:t>getrnaparm</a:t>
            </a:r>
            <a:r>
              <a:rPr lang="en-US" sz="1400" dirty="0"/>
              <a:t>(</a:t>
            </a:r>
            <a:r>
              <a:rPr lang="en-US" sz="1400" dirty="0" err="1"/>
              <a:t>null_alpha,null_eta</a:t>
            </a:r>
            <a:r>
              <a:rPr lang="en-US" sz="1400" dirty="0"/>
              <a:t>)</a:t>
            </a:r>
            <a:r>
              <a:rPr lang="en-US" sz="1400" dirty="0" smtClean="0"/>
              <a:t>: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dirty="0" err="1"/>
              <a:t>calc</a:t>
            </a:r>
            <a:r>
              <a:rPr lang="en-US" sz="1400" dirty="0"/>
              <a:t>(</a:t>
            </a:r>
            <a:r>
              <a:rPr lang="en-US" sz="1400" dirty="0" err="1"/>
              <a:t>angle_index,itheta,theta,parm,beta,nonbondflag,seed_object</a:t>
            </a:r>
            <a:r>
              <a:rPr lang="en-US" sz="1400" dirty="0"/>
              <a:t>):</a:t>
            </a:r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dirty="0" err="1"/>
              <a:t>rna_initialization</a:t>
            </a:r>
            <a:r>
              <a:rPr lang="en-US" sz="1400" dirty="0"/>
              <a:t>(resalpha,resbeta,resdelta,resepsilon,reseta,resid,resname,numranges,rlow,rnum,first_last_resid,txtOutput):</a:t>
            </a:r>
          </a:p>
          <a:p>
            <a:r>
              <a:rPr lang="en-US" sz="1400" dirty="0"/>
              <a:t>./</a:t>
            </a:r>
            <a:r>
              <a:rPr lang="en-US" sz="1400" dirty="0" err="1"/>
              <a:t>energy.py:def</a:t>
            </a:r>
            <a:r>
              <a:rPr lang="en-US" sz="1400" dirty="0"/>
              <a:t> </a:t>
            </a:r>
            <a:r>
              <a:rPr lang="en-US" sz="1400" dirty="0" err="1"/>
              <a:t>protein_initialization</a:t>
            </a:r>
            <a:r>
              <a:rPr lang="en-US" sz="1400" dirty="0"/>
              <a:t>(respsi,resphi,resid,resname,numranges,rlow,rnum,first_last_resid,txtOutput):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>
                <a:solidFill>
                  <a:srgbClr val="0000FF"/>
                </a:solidFill>
              </a:rPr>
              <a:t>Sas_Energy</a:t>
            </a:r>
            <a:r>
              <a:rPr lang="en-US" sz="3600" dirty="0" smtClean="0"/>
              <a:t> =&gt; </a:t>
            </a:r>
            <a:r>
              <a:rPr lang="en-US" sz="3600" dirty="0" err="1" smtClean="0"/>
              <a:t>Sas_Mol</a:t>
            </a:r>
            <a:endParaRPr lang="en-US" sz="1800" dirty="0">
              <a:solidFill>
                <a:srgbClr val="3366FF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-1" y="1339556"/>
            <a:ext cx="9091629" cy="1824471"/>
            <a:chOff x="-1" y="1339556"/>
            <a:chExt cx="9091629" cy="1824471"/>
          </a:xfrm>
        </p:grpSpPr>
        <p:sp>
          <p:nvSpPr>
            <p:cNvPr id="6" name="Rectangle 5"/>
            <p:cNvSpPr/>
            <p:nvPr/>
          </p:nvSpPr>
          <p:spPr>
            <a:xfrm>
              <a:off x="-1" y="1339556"/>
              <a:ext cx="9047437" cy="1095934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24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err="1">
                  <a:solidFill>
                    <a:srgbClr val="0000FF"/>
                  </a:solidFill>
                </a:rPr>
                <a:t>d</a:t>
              </a:r>
              <a:r>
                <a:rPr lang="en-US" dirty="0" err="1" smtClean="0">
                  <a:solidFill>
                    <a:srgbClr val="0000FF"/>
                  </a:solidFill>
                </a:rPr>
                <a:t>ef</a:t>
              </a:r>
              <a:r>
                <a:rPr lang="en-US" dirty="0" smtClean="0">
                  <a:solidFill>
                    <a:srgbClr val="0000FF"/>
                  </a:solidFill>
                </a:rPr>
                <a:t> </a:t>
              </a:r>
              <a:r>
                <a:rPr lang="en-US" dirty="0" err="1" smtClean="0">
                  <a:solidFill>
                    <a:srgbClr val="0000FF"/>
                  </a:solidFill>
                </a:rPr>
                <a:t>get_sdih_param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4191" y="2775935"/>
              <a:ext cx="9047437" cy="388092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24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err="1">
                  <a:solidFill>
                    <a:srgbClr val="0000FF"/>
                  </a:solidFill>
                </a:rPr>
                <a:t>d</a:t>
              </a:r>
              <a:r>
                <a:rPr lang="en-US" dirty="0" err="1" smtClean="0">
                  <a:solidFill>
                    <a:srgbClr val="0000FF"/>
                  </a:solidFill>
                </a:rPr>
                <a:t>ef</a:t>
              </a:r>
              <a:r>
                <a:rPr lang="en-US" dirty="0" smtClean="0">
                  <a:solidFill>
                    <a:srgbClr val="0000FF"/>
                  </a:solidFill>
                </a:rPr>
                <a:t> </a:t>
              </a:r>
              <a:r>
                <a:rPr lang="en-US" dirty="0" err="1" smtClean="0">
                  <a:solidFill>
                    <a:srgbClr val="0000FF"/>
                  </a:solidFill>
                </a:rPr>
                <a:t>calc_sdih_e</a:t>
              </a:r>
              <a:endParaRPr lang="en-US" dirty="0">
                <a:solidFill>
                  <a:srgbClr val="0000FF"/>
                </a:solidFill>
              </a:endParaRPr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4857597" y="2775935"/>
            <a:ext cx="1073646" cy="388092"/>
          </a:xfrm>
          <a:prstGeom prst="roundRect">
            <a:avLst/>
          </a:prstGeom>
          <a:solidFill>
            <a:schemeClr val="accent6">
              <a:alpha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12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Test design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860043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.</a:t>
            </a:r>
            <a:r>
              <a:rPr lang="en-US" sz="1400" b="1" dirty="0"/>
              <a:t>/</a:t>
            </a:r>
            <a:r>
              <a:rPr lang="en-US" sz="1600" b="1" dirty="0" err="1"/>
              <a:t>readparam.py:def</a:t>
            </a:r>
            <a:r>
              <a:rPr lang="en-US" sz="1600" b="1" dirty="0"/>
              <a:t> </a:t>
            </a:r>
            <a:r>
              <a:rPr lang="en-US" sz="1600" b="1" dirty="0" err="1"/>
              <a:t>getparms</a:t>
            </a:r>
            <a:r>
              <a:rPr lang="en-US" sz="1600" b="1" dirty="0"/>
              <a:t>(</a:t>
            </a:r>
            <a:r>
              <a:rPr lang="en-US" sz="1600" b="1" dirty="0" err="1"/>
              <a:t>parmfilepath,parmfilename</a:t>
            </a:r>
            <a:r>
              <a:rPr lang="en-US" sz="1600" b="1" dirty="0"/>
              <a:t>)</a:t>
            </a:r>
            <a:r>
              <a:rPr lang="en-US" sz="1600" b="1" dirty="0" smtClean="0"/>
              <a:t>:</a:t>
            </a:r>
          </a:p>
          <a:p>
            <a:endParaRPr lang="en-US" sz="1600" b="1" dirty="0"/>
          </a:p>
          <a:p>
            <a:r>
              <a:rPr lang="en-US" sz="1600" u="sng" dirty="0" smtClean="0"/>
              <a:t>Unit/integration test:</a:t>
            </a:r>
          </a:p>
          <a:p>
            <a:endParaRPr lang="en-US" sz="1600" dirty="0"/>
          </a:p>
          <a:p>
            <a:r>
              <a:rPr lang="en-US" sz="1600" i="1" dirty="0" smtClean="0"/>
              <a:t>par_all22_prot.inp</a:t>
            </a:r>
          </a:p>
          <a:p>
            <a:r>
              <a:rPr lang="en-US" sz="1600" i="1" dirty="0" smtClean="0"/>
              <a:t>par_all27_na.prm</a:t>
            </a:r>
          </a:p>
          <a:p>
            <a:r>
              <a:rPr lang="en-US" sz="1600" i="1" dirty="0"/>
              <a:t>par_all27_prot_na.prm</a:t>
            </a:r>
            <a:endParaRPr lang="en-US" sz="1600" i="1" dirty="0" smtClean="0"/>
          </a:p>
          <a:p>
            <a:r>
              <a:rPr lang="en-US" sz="1600" i="1" dirty="0" smtClean="0"/>
              <a:t>par_all27_lipid.prm</a:t>
            </a:r>
          </a:p>
          <a:p>
            <a:r>
              <a:rPr lang="en-US" sz="1600" i="1" dirty="0" smtClean="0"/>
              <a:t>par_all22_sugar.inp</a:t>
            </a:r>
          </a:p>
          <a:p>
            <a:endParaRPr lang="en-US" sz="1600" dirty="0"/>
          </a:p>
          <a:p>
            <a:r>
              <a:rPr lang="en-US" sz="1600" u="sng" dirty="0" smtClean="0"/>
              <a:t>Check:</a:t>
            </a:r>
          </a:p>
          <a:p>
            <a:endParaRPr lang="en-US" sz="1600" dirty="0"/>
          </a:p>
          <a:p>
            <a:r>
              <a:rPr lang="en-US" sz="1600" i="1" dirty="0" err="1"/>
              <a:t>l</a:t>
            </a:r>
            <a:r>
              <a:rPr lang="en-US" sz="1600" i="1" dirty="0" err="1" smtClean="0"/>
              <a:t>en</a:t>
            </a:r>
            <a:r>
              <a:rPr lang="en-US" sz="1600" i="1" dirty="0" smtClean="0"/>
              <a:t> (</a:t>
            </a:r>
            <a:r>
              <a:rPr lang="en-US" sz="1600" i="1" dirty="0" err="1" smtClean="0"/>
              <a:t>pbonds</a:t>
            </a:r>
            <a:r>
              <a:rPr lang="en-US" sz="1600" i="1" dirty="0" err="1"/>
              <a:t>,pangles,pdihedrals,pimpropers,</a:t>
            </a:r>
            <a:r>
              <a:rPr lang="en-US" sz="1600" i="1" dirty="0" err="1" smtClean="0"/>
              <a:t>pnonbond</a:t>
            </a:r>
            <a:r>
              <a:rPr lang="en-US" sz="1600" i="1" dirty="0" smtClean="0"/>
              <a:t>)</a:t>
            </a:r>
          </a:p>
          <a:p>
            <a:r>
              <a:rPr lang="en-US" sz="1600" i="1" dirty="0" smtClean="0"/>
              <a:t>Sample elements </a:t>
            </a:r>
            <a:r>
              <a:rPr lang="en-US" sz="1600" i="1" dirty="0"/>
              <a:t>in </a:t>
            </a:r>
            <a:r>
              <a:rPr lang="en-US" sz="1600" i="1" dirty="0" smtClean="0"/>
              <a:t>(</a:t>
            </a:r>
            <a:r>
              <a:rPr lang="en-US" sz="1600" i="1" dirty="0" err="1" smtClean="0"/>
              <a:t>pbonds</a:t>
            </a:r>
            <a:r>
              <a:rPr lang="en-US" sz="1600" i="1" dirty="0" err="1"/>
              <a:t>,pangles,pdihedrals,pimpropers,</a:t>
            </a:r>
            <a:r>
              <a:rPr lang="en-US" sz="1600" i="1" dirty="0" err="1" smtClean="0"/>
              <a:t>pnonbond</a:t>
            </a:r>
            <a:r>
              <a:rPr lang="en-US" sz="1600" i="1" dirty="0" smtClean="0"/>
              <a:t>)</a:t>
            </a:r>
          </a:p>
          <a:p>
            <a:r>
              <a:rPr lang="en-US" sz="1600" i="1" dirty="0" smtClean="0"/>
              <a:t>sum </a:t>
            </a:r>
            <a:r>
              <a:rPr lang="en-US" sz="1600" i="1" dirty="0"/>
              <a:t>(</a:t>
            </a:r>
            <a:r>
              <a:rPr lang="en-US" sz="1600" i="1" dirty="0" err="1"/>
              <a:t>pbonds,pangles,pdihedrals,pimpropers,pnonbond</a:t>
            </a:r>
            <a:r>
              <a:rPr lang="en-US" sz="1600" i="1" dirty="0" smtClean="0"/>
              <a:t>)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72906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Test design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860043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./</a:t>
            </a:r>
            <a:r>
              <a:rPr lang="en-US" sz="1600" b="1" dirty="0" err="1"/>
              <a:t>readpsf.py:def</a:t>
            </a:r>
            <a:r>
              <a:rPr lang="en-US" sz="1600" b="1" dirty="0"/>
              <a:t> </a:t>
            </a:r>
            <a:r>
              <a:rPr lang="en-US" sz="1600" b="1" dirty="0" err="1"/>
              <a:t>getpsf</a:t>
            </a:r>
            <a:r>
              <a:rPr lang="en-US" sz="1600" b="1" dirty="0"/>
              <a:t>(</a:t>
            </a:r>
            <a:r>
              <a:rPr lang="en-US" sz="1600" b="1" dirty="0" err="1"/>
              <a:t>psffilepath,psffilename</a:t>
            </a:r>
            <a:r>
              <a:rPr lang="en-US" sz="1600" b="1" dirty="0"/>
              <a:t>)</a:t>
            </a:r>
            <a:r>
              <a:rPr lang="en-US" sz="1600" b="1" dirty="0" smtClean="0"/>
              <a:t>:</a:t>
            </a:r>
          </a:p>
          <a:p>
            <a:r>
              <a:rPr lang="en-US" sz="1600" b="1" dirty="0"/>
              <a:t>./</a:t>
            </a:r>
            <a:r>
              <a:rPr lang="en-US" sz="1600" b="1" dirty="0" err="1"/>
              <a:t>filterparam.py:def</a:t>
            </a:r>
            <a:r>
              <a:rPr lang="en-US" sz="1600" b="1" dirty="0"/>
              <a:t> </a:t>
            </a:r>
            <a:r>
              <a:rPr lang="en-US" sz="1600" b="1" dirty="0" err="1"/>
              <a:t>getexclusion</a:t>
            </a:r>
            <a:r>
              <a:rPr lang="en-US" sz="1600" b="1" dirty="0"/>
              <a:t>(</a:t>
            </a:r>
            <a:r>
              <a:rPr lang="en-US" sz="1600" b="1" dirty="0" err="1"/>
              <a:t>atoms,bonds</a:t>
            </a:r>
            <a:r>
              <a:rPr lang="en-US" sz="1600" b="1" dirty="0"/>
              <a:t>):</a:t>
            </a:r>
          </a:p>
          <a:p>
            <a:endParaRPr lang="en-US" sz="1600" b="1" dirty="0"/>
          </a:p>
          <a:p>
            <a:endParaRPr lang="en-US" sz="1600" b="1" dirty="0"/>
          </a:p>
          <a:p>
            <a:r>
              <a:rPr lang="en-US" sz="1600" u="sng" dirty="0" smtClean="0"/>
              <a:t>Unit/integration test</a:t>
            </a:r>
            <a:r>
              <a:rPr lang="en-US" sz="1600" u="sng" dirty="0"/>
              <a:t>:</a:t>
            </a:r>
          </a:p>
          <a:p>
            <a:endParaRPr lang="en-US" sz="1600" dirty="0"/>
          </a:p>
          <a:p>
            <a:r>
              <a:rPr lang="en-US" sz="1600" i="1" dirty="0" smtClean="0"/>
              <a:t>2 </a:t>
            </a:r>
            <a:r>
              <a:rPr lang="en-US" sz="1600" i="1" dirty="0" err="1" smtClean="0"/>
              <a:t>a.a</a:t>
            </a:r>
            <a:r>
              <a:rPr lang="en-US" sz="1600" i="1" dirty="0" smtClean="0"/>
              <a:t>. with open terminals</a:t>
            </a:r>
          </a:p>
          <a:p>
            <a:r>
              <a:rPr lang="en-US" sz="1600" i="1" dirty="0"/>
              <a:t>2 </a:t>
            </a:r>
            <a:r>
              <a:rPr lang="en-US" sz="1600" i="1" dirty="0" err="1"/>
              <a:t>a.a</a:t>
            </a:r>
            <a:r>
              <a:rPr lang="en-US" sz="1600" i="1" dirty="0"/>
              <a:t>. with terminal methylation/</a:t>
            </a:r>
            <a:r>
              <a:rPr lang="en-US" sz="1600" i="1" dirty="0" smtClean="0"/>
              <a:t>Acetylation</a:t>
            </a:r>
          </a:p>
          <a:p>
            <a:endParaRPr lang="en-US" sz="1600" i="1" dirty="0"/>
          </a:p>
          <a:p>
            <a:r>
              <a:rPr lang="en-US" sz="1600" i="1" dirty="0" smtClean="0"/>
              <a:t>2bp </a:t>
            </a:r>
            <a:r>
              <a:rPr lang="en-US" sz="1600" i="1" dirty="0" err="1" smtClean="0"/>
              <a:t>na</a:t>
            </a:r>
            <a:endParaRPr lang="en-US" sz="1600" i="1" dirty="0"/>
          </a:p>
          <a:p>
            <a:endParaRPr lang="en-US" sz="1600" i="1" dirty="0" smtClean="0"/>
          </a:p>
          <a:p>
            <a:r>
              <a:rPr lang="en-US" sz="1600" u="sng" dirty="0"/>
              <a:t>I</a:t>
            </a:r>
            <a:r>
              <a:rPr lang="en-US" sz="1600" u="sng" dirty="0" smtClean="0"/>
              <a:t>ntegration test:</a:t>
            </a:r>
          </a:p>
          <a:p>
            <a:endParaRPr lang="en-US" sz="1600" i="1" dirty="0"/>
          </a:p>
          <a:p>
            <a:r>
              <a:rPr lang="en-US" sz="1600" i="1" dirty="0" smtClean="0"/>
              <a:t>Small protein</a:t>
            </a:r>
          </a:p>
          <a:p>
            <a:r>
              <a:rPr lang="en-US" sz="1600" i="1" dirty="0" smtClean="0"/>
              <a:t>Large protein</a:t>
            </a:r>
          </a:p>
          <a:p>
            <a:endParaRPr lang="en-US" sz="1600" i="1" dirty="0"/>
          </a:p>
          <a:p>
            <a:r>
              <a:rPr lang="en-US" sz="1600" i="1" dirty="0" smtClean="0"/>
              <a:t>Small </a:t>
            </a:r>
            <a:r>
              <a:rPr lang="en-US" sz="1600" i="1" dirty="0" err="1" smtClean="0"/>
              <a:t>na</a:t>
            </a:r>
            <a:endParaRPr lang="en-US" sz="1600" i="1" dirty="0" smtClean="0"/>
          </a:p>
          <a:p>
            <a:r>
              <a:rPr lang="en-US" sz="1600" i="1" dirty="0" smtClean="0"/>
              <a:t>Large </a:t>
            </a:r>
            <a:r>
              <a:rPr lang="en-US" sz="1600" i="1" dirty="0" err="1" smtClean="0"/>
              <a:t>na</a:t>
            </a:r>
            <a:endParaRPr lang="en-US" sz="1600" i="1" dirty="0"/>
          </a:p>
          <a:p>
            <a:endParaRPr lang="en-US" sz="1600" i="1" dirty="0"/>
          </a:p>
          <a:p>
            <a:r>
              <a:rPr lang="en-US" sz="1600" i="1" dirty="0" smtClean="0"/>
              <a:t>Protein-</a:t>
            </a:r>
            <a:r>
              <a:rPr lang="en-US" sz="1600" i="1" dirty="0" err="1" smtClean="0"/>
              <a:t>na</a:t>
            </a:r>
            <a:r>
              <a:rPr lang="en-US" sz="1600" i="1" dirty="0" smtClean="0"/>
              <a:t> complex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92112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1313</TotalTime>
  <Words>1865</Words>
  <Application>Microsoft Macintosh PowerPoint</Application>
  <PresentationFormat>On-screen Show (4:3)</PresentationFormat>
  <Paragraphs>375</Paragraphs>
  <Slides>21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Breeze</vt:lpstr>
      <vt:lpstr>simulate.monte_carlo</vt:lpstr>
      <vt:lpstr>simulate.monte_carlo</vt:lpstr>
      <vt:lpstr>Sas_Energy =&gt; Sas_Mol</vt:lpstr>
      <vt:lpstr>Sas_Energy =&gt; Sas_Mol</vt:lpstr>
      <vt:lpstr>Sas_Energy =&gt; Sas_Mol</vt:lpstr>
      <vt:lpstr>Sas_Energy =&gt; Sas_Mol</vt:lpstr>
      <vt:lpstr>Sas_Energy =&gt; Sas_Mol</vt:lpstr>
      <vt:lpstr>Test design</vt:lpstr>
      <vt:lpstr>Test design</vt:lpstr>
      <vt:lpstr>Test design</vt:lpstr>
      <vt:lpstr>Test design</vt:lpstr>
      <vt:lpstr>Test design</vt:lpstr>
      <vt:lpstr>Test design</vt:lpstr>
      <vt:lpstr>Test design</vt:lpstr>
      <vt:lpstr>Test design</vt:lpstr>
      <vt:lpstr>Test design</vt:lpstr>
      <vt:lpstr>Test design</vt:lpstr>
      <vt:lpstr>Test design</vt:lpstr>
      <vt:lpstr>Test design</vt:lpstr>
      <vt:lpstr>Test design</vt:lpstr>
      <vt:lpstr>Bug reports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and more unitest</dc:title>
  <dc:creator>Joseph  Curtis</dc:creator>
  <cp:lastModifiedBy>Joseph  Curtis</cp:lastModifiedBy>
  <cp:revision>220</cp:revision>
  <dcterms:created xsi:type="dcterms:W3CDTF">2011-11-09T21:36:31Z</dcterms:created>
  <dcterms:modified xsi:type="dcterms:W3CDTF">2012-01-13T15:18:25Z</dcterms:modified>
</cp:coreProperties>
</file>