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5" r:id="rId3"/>
    <p:sldId id="266" r:id="rId4"/>
    <p:sldId id="262" r:id="rId5"/>
    <p:sldId id="267" r:id="rId6"/>
    <p:sldId id="275" r:id="rId7"/>
    <p:sldId id="276" r:id="rId8"/>
    <p:sldId id="277" r:id="rId9"/>
    <p:sldId id="272" r:id="rId10"/>
    <p:sldId id="268" r:id="rId11"/>
    <p:sldId id="274" r:id="rId12"/>
    <p:sldId id="264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F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82629" autoAdjust="0"/>
  </p:normalViewPr>
  <p:slideViewPr>
    <p:cSldViewPr snapToGrid="0" snapToObjects="1">
      <p:cViewPr>
        <p:scale>
          <a:sx n="120" d="100"/>
          <a:sy n="120" d="100"/>
        </p:scale>
        <p:origin x="-1312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47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OpenMM</a:t>
            </a:r>
            <a:r>
              <a:rPr lang="en-US" dirty="0" smtClean="0"/>
              <a:t> provides less options for parameters (no switch, exclude, and </a:t>
            </a:r>
            <a:r>
              <a:rPr lang="en-US" dirty="0" err="1" smtClean="0"/>
              <a:t>etc</a:t>
            </a:r>
            <a:r>
              <a:rPr lang="en-US" dirty="0" smtClean="0"/>
              <a:t>, and not sure about the default).</a:t>
            </a:r>
          </a:p>
          <a:p>
            <a:r>
              <a:rPr lang="en-US" dirty="0" smtClean="0"/>
              <a:t>Will </a:t>
            </a:r>
            <a:r>
              <a:rPr lang="en-US" dirty="0" err="1" smtClean="0"/>
              <a:t>OpenMM</a:t>
            </a:r>
            <a:r>
              <a:rPr lang="en-US" dirty="0" smtClean="0"/>
              <a:t> “reference” use single core, multiple cores, or depend on OS?</a:t>
            </a:r>
          </a:p>
          <a:p>
            <a:r>
              <a:rPr lang="en-US" dirty="0" smtClean="0"/>
              <a:t>Will NAMD use </a:t>
            </a:r>
            <a:r>
              <a:rPr lang="en-US" dirty="0" err="1" smtClean="0"/>
              <a:t>OpenCL</a:t>
            </a:r>
            <a:r>
              <a:rPr lang="en-US" dirty="0" smtClean="0"/>
              <a:t>, single core, multiple cores, or depend on OS?</a:t>
            </a:r>
          </a:p>
          <a:p>
            <a:r>
              <a:rPr lang="en-US" dirty="0" err="1" smtClean="0"/>
              <a:t>OpenMM</a:t>
            </a:r>
            <a:r>
              <a:rPr lang="en-US" dirty="0" smtClean="0"/>
              <a:t> uses L-BFGS optimization algorithm for energy minimization, not sure about NAMD by defaults?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Left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public API of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OpenMM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based on a small number of classes: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System specifies generic properties of the system to be simulated: the number of particles it contains, the mass of each one, the size of the periodic box, etc. </a:t>
            </a: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the system is built, he Force objects can be added to a System and define the behavior of the particles.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 contains all state information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system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(positions, velocities, other parameters)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Integrator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includes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LangevinIntegrator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VerletIntegrator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BrownianIntegrator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thing very important 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OpenMM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the API cannot provide direct access to state information (particle positions, velocities, etc.) at all times…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State: a snapshot of the state of the system (for fast GPU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reading in a BULK)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public API layer consists of the classes you access when using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OpenMM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an application: System; Force and its subclasses; Integrator; and Context.. These classes define a public interface but do no computation.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“implementation” layer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mirrors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public API classes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bridges API and and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kernals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kernel implementation 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contained in the last 2 layers.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4918" y="1574145"/>
            <a:ext cx="6753020" cy="1724867"/>
          </a:xfrm>
        </p:spPr>
        <p:txBody>
          <a:bodyPr/>
          <a:lstStyle/>
          <a:p>
            <a:r>
              <a:rPr lang="en-US" dirty="0" err="1" smtClean="0"/>
              <a:t>OpenMM</a:t>
            </a:r>
            <a:r>
              <a:rPr lang="en-US" dirty="0" smtClean="0"/>
              <a:t>, mdx or NAMD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March 23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, 2012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Test on gag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100 steps</a:t>
            </a:r>
          </a:p>
          <a:p>
            <a:r>
              <a:rPr lang="en-US" dirty="0" err="1" smtClean="0"/>
              <a:t>NonBondCutoff</a:t>
            </a:r>
            <a:r>
              <a:rPr lang="en-US" dirty="0" smtClean="0"/>
              <a:t>: 10A</a:t>
            </a:r>
            <a:endParaRPr lang="en-US" dirty="0"/>
          </a:p>
          <a:p>
            <a:r>
              <a:rPr lang="en-US" dirty="0" smtClean="0"/>
              <a:t>Rigid bonds</a:t>
            </a:r>
          </a:p>
        </p:txBody>
      </p:sp>
      <p:pic>
        <p:nvPicPr>
          <p:cNvPr id="4" name="Picture 3" descr="Screen Shot 2012-03-23 at 10.40.0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517" y="0"/>
            <a:ext cx="33401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51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Test on gag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100 steps</a:t>
            </a:r>
          </a:p>
          <a:p>
            <a:r>
              <a:rPr lang="en-US" dirty="0" err="1" smtClean="0"/>
              <a:t>NonBondCutoff</a:t>
            </a:r>
            <a:r>
              <a:rPr lang="en-US" dirty="0" smtClean="0"/>
              <a:t>: </a:t>
            </a:r>
            <a:r>
              <a:rPr lang="en-US" dirty="0" smtClean="0"/>
              <a:t>100A</a:t>
            </a:r>
            <a:endParaRPr lang="en-US" dirty="0"/>
          </a:p>
          <a:p>
            <a:r>
              <a:rPr lang="en-US" dirty="0" smtClean="0"/>
              <a:t>Rigid bonds</a:t>
            </a:r>
          </a:p>
        </p:txBody>
      </p:sp>
      <p:pic>
        <p:nvPicPr>
          <p:cNvPr id="5" name="Picture 4" descr="Screen Shot 2012-03-23 at 6.03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734" y="3422650"/>
            <a:ext cx="2743200" cy="2133600"/>
          </a:xfrm>
          <a:prstGeom prst="rect">
            <a:avLst/>
          </a:prstGeom>
        </p:spPr>
      </p:pic>
      <p:pic>
        <p:nvPicPr>
          <p:cNvPr id="6" name="Picture 5" descr="Screen Shot 2012-03-23 at 6.05.0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700" y="3422650"/>
            <a:ext cx="2432576" cy="213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37692" y="5758935"/>
            <a:ext cx="2550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nonBondCutoff:10A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93734" y="5758935"/>
            <a:ext cx="2550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nonBondCutoff:100A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19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Optimization parameters?</a:t>
            </a:r>
          </a:p>
          <a:p>
            <a:r>
              <a:rPr lang="en-US" dirty="0" smtClean="0"/>
              <a:t>Platforms?</a:t>
            </a:r>
          </a:p>
          <a:p>
            <a:r>
              <a:rPr lang="en-US" dirty="0" smtClean="0"/>
              <a:t>Optimization algorithms?</a:t>
            </a:r>
          </a:p>
        </p:txBody>
      </p:sp>
    </p:spTree>
    <p:extLst>
      <p:ext uri="{BB962C8B-B14F-4D97-AF65-F5344CB8AC3E}">
        <p14:creationId xmlns:p14="http://schemas.microsoft.com/office/powerpoint/2010/main" val="188979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OpenMM</a:t>
            </a:r>
            <a:r>
              <a:rPr lang="en-US" dirty="0" smtClean="0"/>
              <a:t> </a:t>
            </a:r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417" y="1837267"/>
            <a:ext cx="3949700" cy="295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80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System tested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818216"/>
          </a:xfrm>
        </p:spPr>
        <p:txBody>
          <a:bodyPr>
            <a:normAutofit/>
          </a:bodyPr>
          <a:lstStyle/>
          <a:p>
            <a:r>
              <a:rPr lang="en-US" dirty="0" err="1"/>
              <a:t>Villin</a:t>
            </a:r>
            <a:r>
              <a:rPr lang="en-US" dirty="0"/>
              <a:t> </a:t>
            </a:r>
            <a:r>
              <a:rPr lang="en-US" dirty="0" smtClean="0"/>
              <a:t>N68H (35 amino acids)</a:t>
            </a:r>
          </a:p>
          <a:p>
            <a:r>
              <a:rPr lang="en-US" dirty="0" smtClean="0"/>
              <a:t>Gag (431 amino acids)</a:t>
            </a:r>
          </a:p>
          <a:p>
            <a:r>
              <a:rPr lang="en-US" dirty="0" smtClean="0"/>
              <a:t>MCM…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26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Using NAMD </a:t>
            </a:r>
            <a:r>
              <a:rPr lang="en-US" dirty="0"/>
              <a:t>Version 2.9b1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Failed…</a:t>
            </a:r>
          </a:p>
        </p:txBody>
      </p:sp>
      <p:pic>
        <p:nvPicPr>
          <p:cNvPr id="4" name="Picture 3" descr="Screen Shot 2012-03-22 at 1.3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2997200"/>
            <a:ext cx="84455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9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Quick code modification</a:t>
            </a:r>
            <a:endParaRPr lang="en-US" dirty="0"/>
          </a:p>
        </p:txBody>
      </p:sp>
      <p:pic>
        <p:nvPicPr>
          <p:cNvPr id="6" name="Picture 5" descr="Screen Shot 2012-03-22 at 1.34.1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7" y="1807635"/>
            <a:ext cx="4724400" cy="520700"/>
          </a:xfrm>
          <a:prstGeom prst="rect">
            <a:avLst/>
          </a:prstGeom>
        </p:spPr>
      </p:pic>
      <p:pic>
        <p:nvPicPr>
          <p:cNvPr id="7" name="Picture 6" descr="Screen Shot 2012-03-22 at 1.33.2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583" y="2472266"/>
            <a:ext cx="3111501" cy="1804671"/>
          </a:xfrm>
          <a:prstGeom prst="rect">
            <a:avLst/>
          </a:prstGeom>
        </p:spPr>
      </p:pic>
      <p:pic>
        <p:nvPicPr>
          <p:cNvPr id="8" name="Picture 7" descr="Screen Shot 2012-03-22 at 1.35.0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60900"/>
            <a:ext cx="9144000" cy="95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53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OpenMM</a:t>
            </a:r>
            <a:r>
              <a:rPr lang="en-US" dirty="0" smtClean="0"/>
              <a:t> minimization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077632"/>
          </a:xfrm>
        </p:spPr>
        <p:txBody>
          <a:bodyPr>
            <a:normAutofit/>
          </a:bodyPr>
          <a:lstStyle/>
          <a:p>
            <a:r>
              <a:rPr lang="en-US" dirty="0" err="1" smtClean="0"/>
              <a:t>OpenMM</a:t>
            </a:r>
            <a:endParaRPr lang="en-US" dirty="0" smtClean="0"/>
          </a:p>
          <a:p>
            <a:pPr marL="619125" lvl="2" indent="0">
              <a:buNone/>
            </a:pPr>
            <a:r>
              <a:rPr lang="en-US" sz="1600" dirty="0"/>
              <a:t>system = </a:t>
            </a:r>
            <a:r>
              <a:rPr lang="en-US" sz="1600" dirty="0" err="1"/>
              <a:t>forcefield.createSystem</a:t>
            </a:r>
            <a:r>
              <a:rPr lang="en-US" sz="1600" dirty="0"/>
              <a:t>(</a:t>
            </a:r>
            <a:r>
              <a:rPr lang="en-US" sz="1600" dirty="0" err="1"/>
              <a:t>pdb.topology</a:t>
            </a:r>
            <a:r>
              <a:rPr lang="en-US" sz="1600" dirty="0"/>
              <a:t>, </a:t>
            </a:r>
            <a:r>
              <a:rPr lang="en-US" sz="1600" dirty="0" err="1"/>
              <a:t>nonbondedCutoff</a:t>
            </a:r>
            <a:r>
              <a:rPr lang="en-US" sz="1600" dirty="0"/>
              <a:t>=1*nanometer, constraints=</a:t>
            </a:r>
            <a:r>
              <a:rPr lang="en-US" sz="1600" dirty="0" err="1"/>
              <a:t>AllBonds</a:t>
            </a:r>
            <a:r>
              <a:rPr lang="en-US" sz="1600" dirty="0" smtClean="0"/>
              <a:t>)</a:t>
            </a:r>
          </a:p>
          <a:p>
            <a:pPr marL="619125" lvl="2" indent="0">
              <a:buNone/>
            </a:pPr>
            <a:r>
              <a:rPr lang="en-US" sz="1600" dirty="0" smtClean="0"/>
              <a:t>…</a:t>
            </a:r>
          </a:p>
          <a:p>
            <a:pPr marL="619125" lvl="2" indent="0">
              <a:buNone/>
            </a:pPr>
            <a:r>
              <a:rPr lang="en-US" sz="1600" dirty="0" err="1"/>
              <a:t>simulation.minimizeEnergy</a:t>
            </a:r>
            <a:r>
              <a:rPr lang="en-US" sz="1600" dirty="0"/>
              <a:t>(</a:t>
            </a:r>
            <a:r>
              <a:rPr lang="en-US" sz="1600" dirty="0" err="1"/>
              <a:t>maxIterations</a:t>
            </a:r>
            <a:r>
              <a:rPr lang="en-US" sz="1600" dirty="0"/>
              <a:t>=100)</a:t>
            </a:r>
          </a:p>
          <a:p>
            <a:pPr marL="619125" lvl="2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98927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OpenMM</a:t>
            </a:r>
            <a:r>
              <a:rPr lang="en-US" dirty="0" smtClean="0"/>
              <a:t>-minimization: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Temporary location: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sassie</a:t>
            </a:r>
            <a:r>
              <a:rPr lang="en-US" sz="1600" dirty="0" smtClean="0"/>
              <a:t>/scripts/</a:t>
            </a:r>
            <a:r>
              <a:rPr lang="en-US" sz="1600" dirty="0" err="1" smtClean="0"/>
              <a:t>driver_scripts</a:t>
            </a:r>
            <a:r>
              <a:rPr lang="en-US" sz="1600" dirty="0"/>
              <a:t>/</a:t>
            </a:r>
            <a:r>
              <a:rPr lang="en-US" sz="1600" dirty="0" err="1" smtClean="0"/>
              <a:t>openMM_minimization_driver.py</a:t>
            </a:r>
            <a:endParaRPr lang="en-US" sz="1600" dirty="0" smtClean="0"/>
          </a:p>
          <a:p>
            <a:r>
              <a:rPr lang="en-US" dirty="0" smtClean="0"/>
              <a:t>Usage:</a:t>
            </a:r>
            <a:endParaRPr lang="en-US" dirty="0"/>
          </a:p>
          <a:p>
            <a:pPr marL="0" indent="0">
              <a:buNone/>
            </a:pPr>
            <a:r>
              <a:rPr lang="en-US" sz="1600" dirty="0"/>
              <a:t>	import </a:t>
            </a:r>
            <a:r>
              <a:rPr lang="en-US" sz="1600" dirty="0" err="1" smtClean="0"/>
              <a:t>sassie.scripts.driver_scripts.openMM_minimization_driver</a:t>
            </a:r>
            <a:r>
              <a:rPr lang="en-US" sz="1600" dirty="0"/>
              <a:t> </a:t>
            </a:r>
            <a:r>
              <a:rPr lang="en-US" sz="1600" dirty="0" smtClean="0"/>
              <a:t>as </a:t>
            </a:r>
            <a:r>
              <a:rPr lang="en-US" sz="1600" dirty="0" err="1" smtClean="0"/>
              <a:t>openMM_minimizer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openMM_minimizer</a:t>
            </a:r>
            <a:r>
              <a:rPr lang="en-US" sz="1600" dirty="0"/>
              <a:t>. </a:t>
            </a:r>
            <a:r>
              <a:rPr lang="en-US" sz="1600" dirty="0" err="1"/>
              <a:t>openMM_minimize</a:t>
            </a:r>
            <a:r>
              <a:rPr lang="en-US" sz="1600" dirty="0"/>
              <a:t>(</a:t>
            </a:r>
            <a:r>
              <a:rPr lang="en-US" sz="1600" dirty="0" err="1"/>
              <a:t>pdbFile</a:t>
            </a:r>
            <a:r>
              <a:rPr lang="en-US" sz="1600" dirty="0"/>
              <a:t>, </a:t>
            </a:r>
            <a:r>
              <a:rPr lang="en-US" sz="1600" dirty="0" err="1" smtClean="0"/>
              <a:t>ffFile</a:t>
            </a:r>
            <a:r>
              <a:rPr lang="en-US" sz="1600" dirty="0" smtClean="0"/>
              <a:t>, steps)</a:t>
            </a:r>
            <a:endParaRPr lang="en-US" sz="1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364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OpenMM</a:t>
            </a:r>
            <a:r>
              <a:rPr lang="en-US" dirty="0" smtClean="0"/>
              <a:t>-minimization:</a:t>
            </a:r>
            <a:endParaRPr lang="en-US" dirty="0"/>
          </a:p>
        </p:txBody>
      </p:sp>
      <p:pic>
        <p:nvPicPr>
          <p:cNvPr id="5" name="Picture 4" descr="Screen Shot 2012-03-22 at 5.21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67" y="1311737"/>
            <a:ext cx="8445500" cy="546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569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OpenMM</a:t>
            </a:r>
            <a:r>
              <a:rPr lang="en-US" dirty="0" smtClean="0"/>
              <a:t>-minimization:</a:t>
            </a:r>
            <a:endParaRPr lang="en-US" dirty="0"/>
          </a:p>
        </p:txBody>
      </p:sp>
      <p:pic>
        <p:nvPicPr>
          <p:cNvPr id="3" name="Picture 2" descr="Screen Shot 2012-03-22 at 5.31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8400"/>
            <a:ext cx="9144000" cy="195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97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Test on </a:t>
            </a:r>
            <a:r>
              <a:rPr lang="en-US" dirty="0" err="1" smtClean="0"/>
              <a:t>villin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1000 steps</a:t>
            </a:r>
          </a:p>
          <a:p>
            <a:r>
              <a:rPr lang="en-US" dirty="0" err="1" smtClean="0"/>
              <a:t>NonBondCutoff</a:t>
            </a:r>
            <a:r>
              <a:rPr lang="en-US" dirty="0" smtClean="0"/>
              <a:t>: 10A</a:t>
            </a:r>
            <a:endParaRPr lang="en-US" dirty="0"/>
          </a:p>
          <a:p>
            <a:r>
              <a:rPr lang="en-US" dirty="0" smtClean="0"/>
              <a:t>Rigid bonds</a:t>
            </a:r>
          </a:p>
        </p:txBody>
      </p:sp>
      <p:pic>
        <p:nvPicPr>
          <p:cNvPr id="8" name="Picture 7" descr="Screen Shot 2012-03-22 at 2.38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305" y="0"/>
            <a:ext cx="33762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21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14119</TotalTime>
  <Words>428</Words>
  <Application>Microsoft Macintosh PowerPoint</Application>
  <PresentationFormat>On-screen Show (4:3)</PresentationFormat>
  <Paragraphs>74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OpenMM, mdx or NAMD</vt:lpstr>
      <vt:lpstr>System tested</vt:lpstr>
      <vt:lpstr>Using NAMD Version 2.9b1 </vt:lpstr>
      <vt:lpstr>Quick code modification</vt:lpstr>
      <vt:lpstr>OpenMM minimization</vt:lpstr>
      <vt:lpstr>OpenMM-minimization:</vt:lpstr>
      <vt:lpstr>OpenMM-minimization:</vt:lpstr>
      <vt:lpstr>OpenMM-minimization:</vt:lpstr>
      <vt:lpstr>Test on villin</vt:lpstr>
      <vt:lpstr>Test on gag</vt:lpstr>
      <vt:lpstr>Test on gag</vt:lpstr>
      <vt:lpstr>Questions:</vt:lpstr>
      <vt:lpstr>OpenMM architecture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1381</cp:revision>
  <dcterms:created xsi:type="dcterms:W3CDTF">2011-11-09T21:36:31Z</dcterms:created>
  <dcterms:modified xsi:type="dcterms:W3CDTF">2012-03-23T23:10:01Z</dcterms:modified>
</cp:coreProperties>
</file>