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88" r:id="rId3"/>
    <p:sldId id="290" r:id="rId4"/>
    <p:sldId id="289" r:id="rId5"/>
    <p:sldId id="291" r:id="rId6"/>
    <p:sldId id="292" r:id="rId7"/>
    <p:sldId id="293" r:id="rId8"/>
    <p:sldId id="297" r:id="rId9"/>
    <p:sldId id="295" r:id="rId10"/>
    <p:sldId id="296" r:id="rId11"/>
    <p:sldId id="299" r:id="rId12"/>
    <p:sldId id="298" r:id="rId13"/>
    <p:sldId id="30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FB8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82629" autoAdjust="0"/>
  </p:normalViewPr>
  <p:slideViewPr>
    <p:cSldViewPr snapToGrid="0" snapToObjects="1">
      <p:cViewPr>
        <p:scale>
          <a:sx n="120" d="100"/>
          <a:sy n="120" d="100"/>
        </p:scale>
        <p:origin x="-1312" y="5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0C71A9-180B-264C-8F6F-8498B05093F6}" type="datetimeFigureOut">
              <a:rPr lang="en-US" smtClean="0"/>
              <a:t>5/3/12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86C358-34CA-E743-BCD7-64F552D4AB7D}" type="slidenum">
              <a:rPr lang="en-US" smtClean="0"/>
              <a:t>‹#›</a:t>
            </a:fld>
            <a:endParaRPr lang="en-US"/>
          </a:p>
        </p:txBody>
      </p:sp>
    </p:spTree>
    <p:extLst>
      <p:ext uri="{BB962C8B-B14F-4D97-AF65-F5344CB8AC3E}">
        <p14:creationId xmlns:p14="http://schemas.microsoft.com/office/powerpoint/2010/main" val="42886036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86C358-34CA-E743-BCD7-64F552D4AB7D}" type="slidenum">
              <a:rPr lang="en-US" smtClean="0"/>
              <a:t>1</a:t>
            </a:fld>
            <a:endParaRPr lang="en-US"/>
          </a:p>
        </p:txBody>
      </p:sp>
    </p:spTree>
    <p:extLst>
      <p:ext uri="{BB962C8B-B14F-4D97-AF65-F5344CB8AC3E}">
        <p14:creationId xmlns:p14="http://schemas.microsoft.com/office/powerpoint/2010/main" val="2316647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D86C358-34CA-E743-BCD7-64F552D4AB7D}" type="slidenum">
              <a:rPr lang="en-US" smtClean="0"/>
              <a:t>3</a:t>
            </a:fld>
            <a:endParaRPr lang="en-US"/>
          </a:p>
        </p:txBody>
      </p:sp>
    </p:spTree>
    <p:extLst>
      <p:ext uri="{BB962C8B-B14F-4D97-AF65-F5344CB8AC3E}">
        <p14:creationId xmlns:p14="http://schemas.microsoft.com/office/powerpoint/2010/main" val="1081219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86C358-34CA-E743-BCD7-64F552D4AB7D}" type="slidenum">
              <a:rPr lang="en-US" smtClean="0"/>
              <a:t>7</a:t>
            </a:fld>
            <a:endParaRPr lang="en-US"/>
          </a:p>
        </p:txBody>
      </p:sp>
    </p:spTree>
    <p:extLst>
      <p:ext uri="{BB962C8B-B14F-4D97-AF65-F5344CB8AC3E}">
        <p14:creationId xmlns:p14="http://schemas.microsoft.com/office/powerpoint/2010/main" val="4156474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configurations sampled on the potential </a:t>
            </a:r>
            <a:r>
              <a:rPr lang="en-US" sz="1200" b="0" i="1" u="none" strike="noStrike" kern="1200" baseline="0" dirty="0" smtClean="0">
                <a:solidFill>
                  <a:schemeClr val="tx1"/>
                </a:solidFill>
                <a:latin typeface="+mn-lt"/>
                <a:ea typeface="+mn-ea"/>
                <a:cs typeface="+mn-cs"/>
              </a:rPr>
              <a:t>V</a:t>
            </a:r>
            <a:r>
              <a:rPr lang="en-US" sz="1200" b="0" i="1" u="none" strike="noStrike" kern="1200" baseline="30000" dirty="0" smtClean="0">
                <a:solidFill>
                  <a:schemeClr val="tx1"/>
                </a:solidFill>
                <a:latin typeface="+mn-lt"/>
                <a:ea typeface="+mn-ea"/>
                <a:cs typeface="+mn-cs"/>
              </a:rPr>
              <a:t>A </a:t>
            </a:r>
            <a:r>
              <a:rPr lang="en-US" sz="1200" b="0" i="0" u="none" strike="noStrike" kern="1200" baseline="0" dirty="0" smtClean="0">
                <a:solidFill>
                  <a:schemeClr val="tx1"/>
                </a:solidFill>
                <a:latin typeface="+mn-lt"/>
                <a:ea typeface="+mn-ea"/>
                <a:cs typeface="+mn-cs"/>
              </a:rPr>
              <a:t>should have a reasonable (at least non-vanishing) probability of </a:t>
            </a:r>
            <a:r>
              <a:rPr lang="en-US" sz="1200" b="0" i="0" u="none" strike="noStrike" kern="1200" baseline="0" dirty="0" err="1" smtClean="0">
                <a:solidFill>
                  <a:schemeClr val="tx1"/>
                </a:solidFill>
                <a:latin typeface="+mn-lt"/>
                <a:ea typeface="+mn-ea"/>
                <a:cs typeface="+mn-cs"/>
              </a:rPr>
              <a:t>ocurring</a:t>
            </a:r>
            <a:r>
              <a:rPr lang="en-US" sz="1200" b="0" i="0" u="none" strike="noStrike" kern="1200" baseline="0" dirty="0" smtClean="0">
                <a:solidFill>
                  <a:schemeClr val="tx1"/>
                </a:solidFill>
                <a:latin typeface="+mn-lt"/>
                <a:ea typeface="+mn-ea"/>
                <a:cs typeface="+mn-cs"/>
              </a:rPr>
              <a:t> also on </a:t>
            </a:r>
            <a:r>
              <a:rPr lang="en-US" sz="1200" b="0" i="1" u="none" strike="noStrike" kern="1200" baseline="0" dirty="0" smtClean="0">
                <a:solidFill>
                  <a:schemeClr val="tx1"/>
                </a:solidFill>
                <a:latin typeface="+mn-lt"/>
                <a:ea typeface="+mn-ea"/>
                <a:cs typeface="+mn-cs"/>
              </a:rPr>
              <a:t>V</a:t>
            </a:r>
            <a:r>
              <a:rPr lang="en-US" sz="1200" b="0" i="1" u="none" strike="noStrike" kern="1200" baseline="30000" dirty="0" smtClean="0">
                <a:solidFill>
                  <a:schemeClr val="tx1"/>
                </a:solidFill>
                <a:latin typeface="+mn-lt"/>
                <a:ea typeface="+mn-ea"/>
                <a:cs typeface="+mn-cs"/>
              </a:rPr>
              <a:t>B</a:t>
            </a:r>
            <a:r>
              <a:rPr lang="en-US" sz="1200" b="0" i="0" u="none" strike="noStrike" kern="1200" baseline="0" dirty="0" smtClean="0">
                <a:solidFill>
                  <a:schemeClr val="tx1"/>
                </a:solidFill>
                <a:latin typeface="+mn-lt"/>
                <a:ea typeface="+mn-ea"/>
                <a:cs typeface="+mn-cs"/>
              </a:rPr>
              <a:t>. This essentially means that thermally accessible regions of the two potentials should have a significant degree of overlap. If not, the result will be a very slow convergence of the average. </a:t>
            </a:r>
            <a:endParaRPr lang="en-US" dirty="0"/>
          </a:p>
        </p:txBody>
      </p:sp>
      <p:sp>
        <p:nvSpPr>
          <p:cNvPr id="4" name="Slide Number Placeholder 3"/>
          <p:cNvSpPr>
            <a:spLocks noGrp="1"/>
          </p:cNvSpPr>
          <p:nvPr>
            <p:ph type="sldNum" sz="quarter" idx="10"/>
          </p:nvPr>
        </p:nvSpPr>
        <p:spPr/>
        <p:txBody>
          <a:bodyPr/>
          <a:lstStyle/>
          <a:p>
            <a:fld id="{AD86C358-34CA-E743-BCD7-64F552D4AB7D}" type="slidenum">
              <a:rPr lang="en-US" smtClean="0"/>
              <a:t>10</a:t>
            </a:fld>
            <a:endParaRPr lang="en-US"/>
          </a:p>
        </p:txBody>
      </p:sp>
    </p:spTree>
    <p:extLst>
      <p:ext uri="{BB962C8B-B14F-4D97-AF65-F5344CB8AC3E}">
        <p14:creationId xmlns:p14="http://schemas.microsoft.com/office/powerpoint/2010/main" val="484530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configurations sampled on the potential </a:t>
            </a:r>
            <a:r>
              <a:rPr lang="en-US" sz="1200" b="0" i="1" u="none" strike="noStrike" kern="1200" baseline="0" dirty="0" smtClean="0">
                <a:solidFill>
                  <a:schemeClr val="tx1"/>
                </a:solidFill>
                <a:latin typeface="+mn-lt"/>
                <a:ea typeface="+mn-ea"/>
                <a:cs typeface="+mn-cs"/>
              </a:rPr>
              <a:t>V</a:t>
            </a:r>
            <a:r>
              <a:rPr lang="en-US" sz="1200" b="0" i="1" u="none" strike="noStrike" kern="1200" baseline="30000" dirty="0" smtClean="0">
                <a:solidFill>
                  <a:schemeClr val="tx1"/>
                </a:solidFill>
                <a:latin typeface="+mn-lt"/>
                <a:ea typeface="+mn-ea"/>
                <a:cs typeface="+mn-cs"/>
              </a:rPr>
              <a:t>A </a:t>
            </a:r>
            <a:r>
              <a:rPr lang="en-US" sz="1200" b="0" i="0" u="none" strike="noStrike" kern="1200" baseline="0" dirty="0" smtClean="0">
                <a:solidFill>
                  <a:schemeClr val="tx1"/>
                </a:solidFill>
                <a:latin typeface="+mn-lt"/>
                <a:ea typeface="+mn-ea"/>
                <a:cs typeface="+mn-cs"/>
              </a:rPr>
              <a:t>should have a reasonable (at least non-vanishing) probability of </a:t>
            </a:r>
            <a:r>
              <a:rPr lang="en-US" sz="1200" b="0" i="0" u="none" strike="noStrike" kern="1200" baseline="0" dirty="0" err="1" smtClean="0">
                <a:solidFill>
                  <a:schemeClr val="tx1"/>
                </a:solidFill>
                <a:latin typeface="+mn-lt"/>
                <a:ea typeface="+mn-ea"/>
                <a:cs typeface="+mn-cs"/>
              </a:rPr>
              <a:t>ocurring</a:t>
            </a:r>
            <a:r>
              <a:rPr lang="en-US" sz="1200" b="0" i="0" u="none" strike="noStrike" kern="1200" baseline="0" dirty="0" smtClean="0">
                <a:solidFill>
                  <a:schemeClr val="tx1"/>
                </a:solidFill>
                <a:latin typeface="+mn-lt"/>
                <a:ea typeface="+mn-ea"/>
                <a:cs typeface="+mn-cs"/>
              </a:rPr>
              <a:t> also on </a:t>
            </a:r>
            <a:r>
              <a:rPr lang="en-US" sz="1200" b="0" i="1" u="none" strike="noStrike" kern="1200" baseline="0" dirty="0" smtClean="0">
                <a:solidFill>
                  <a:schemeClr val="tx1"/>
                </a:solidFill>
                <a:latin typeface="+mn-lt"/>
                <a:ea typeface="+mn-ea"/>
                <a:cs typeface="+mn-cs"/>
              </a:rPr>
              <a:t>V</a:t>
            </a:r>
            <a:r>
              <a:rPr lang="en-US" sz="1200" b="0" i="1" u="none" strike="noStrike" kern="1200" baseline="30000" dirty="0" smtClean="0">
                <a:solidFill>
                  <a:schemeClr val="tx1"/>
                </a:solidFill>
                <a:latin typeface="+mn-lt"/>
                <a:ea typeface="+mn-ea"/>
                <a:cs typeface="+mn-cs"/>
              </a:rPr>
              <a:t>B</a:t>
            </a:r>
            <a:r>
              <a:rPr lang="en-US" sz="1200" b="0" i="0" u="none" strike="noStrike" kern="1200" baseline="0" dirty="0" smtClean="0">
                <a:solidFill>
                  <a:schemeClr val="tx1"/>
                </a:solidFill>
                <a:latin typeface="+mn-lt"/>
                <a:ea typeface="+mn-ea"/>
                <a:cs typeface="+mn-cs"/>
              </a:rPr>
              <a:t>. This essentially means that thermally accessible regions of the two potentials should have a significant degree of overlap. If not, the result will be a very slow convergence of the average. </a:t>
            </a:r>
          </a:p>
          <a:p>
            <a:endParaRPr lang="en-US" sz="1200" b="0" i="0" u="none" strike="noStrike" kern="1200" baseline="0" dirty="0" smtClean="0">
              <a:solidFill>
                <a:schemeClr val="tx1"/>
              </a:solidFill>
              <a:latin typeface="+mn-lt"/>
              <a:ea typeface="+mn-ea"/>
              <a:cs typeface="+mn-cs"/>
            </a:endParaRPr>
          </a:p>
          <a:p>
            <a:endParaRPr lang="en-US" dirty="0" smtClean="0"/>
          </a:p>
          <a:p>
            <a:endParaRPr lang="en-US" dirty="0" smtClean="0"/>
          </a:p>
          <a:p>
            <a:r>
              <a:rPr lang="en-US" sz="1200" b="0" i="0" u="none" strike="noStrike" kern="1200" baseline="0" dirty="0" smtClean="0">
                <a:solidFill>
                  <a:schemeClr val="tx1"/>
                </a:solidFill>
                <a:latin typeface="+mn-lt"/>
                <a:ea typeface="+mn-ea"/>
                <a:cs typeface="+mn-cs"/>
              </a:rPr>
              <a:t>First, there is a possible numerical instability of the free energy formulas associated primarily with the infinite repulsive (1/</a:t>
            </a:r>
            <a:r>
              <a:rPr lang="en-US" sz="1200" b="0" i="1" u="none" strike="noStrike" kern="1200" baseline="0" dirty="0" smtClean="0">
                <a:solidFill>
                  <a:schemeClr val="tx1"/>
                </a:solidFill>
                <a:latin typeface="+mn-lt"/>
                <a:ea typeface="+mn-ea"/>
                <a:cs typeface="+mn-cs"/>
              </a:rPr>
              <a:t>r</a:t>
            </a:r>
            <a:r>
              <a:rPr lang="en-US" sz="1200" b="0" i="0" u="none" strike="noStrike" kern="1200" baseline="30000" dirty="0" smtClean="0">
                <a:solidFill>
                  <a:schemeClr val="tx1"/>
                </a:solidFill>
                <a:latin typeface="+mn-lt"/>
                <a:ea typeface="+mn-ea"/>
                <a:cs typeface="+mn-cs"/>
              </a:rPr>
              <a:t>12</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Lennard</a:t>
            </a:r>
            <a:r>
              <a:rPr lang="en-US" sz="1200" b="0" i="0" u="none" strike="noStrike" kern="1200" baseline="0" dirty="0" smtClean="0">
                <a:solidFill>
                  <a:schemeClr val="tx1"/>
                </a:solidFill>
                <a:latin typeface="+mn-lt"/>
                <a:ea typeface="+mn-ea"/>
                <a:cs typeface="+mn-cs"/>
              </a:rPr>
              <a:t>-Jones term for </a:t>
            </a:r>
            <a:r>
              <a:rPr lang="en-US" sz="1200" b="0" i="1" u="none" strike="noStrike" kern="1200" baseline="0" dirty="0" smtClean="0">
                <a:solidFill>
                  <a:schemeClr val="tx1"/>
                </a:solidFill>
                <a:latin typeface="+mn-lt"/>
                <a:ea typeface="+mn-ea"/>
                <a:cs typeface="+mn-cs"/>
              </a:rPr>
              <a:t>r=</a:t>
            </a:r>
            <a:r>
              <a:rPr lang="en-US" sz="1200" b="0" i="0" u="none" strike="noStrike" kern="1200" baseline="0" dirty="0" smtClean="0">
                <a:solidFill>
                  <a:schemeClr val="tx1"/>
                </a:solidFill>
                <a:latin typeface="+mn-lt"/>
                <a:ea typeface="+mn-ea"/>
                <a:cs typeface="+mn-cs"/>
              </a:rPr>
              <a:t>0. That is, in the state where a certain atom has no interactions (a dummy atom) other atoms can lie on top of it, so that the energy of the state where this atom is present with its full interaction would become infinite, as well as its derivative. In the FEP approach this causes no numerical problem in the direction where the real atom is being created, since the exponent in Eq. (1) then becomes minus infinity () and the contribution of such configurations to the free energy difference is zero. Furthermore, in the FEP approach the very end-points (</a:t>
            </a:r>
            <a:r>
              <a:rPr lang="en-US" sz="1200" b="0" i="0" u="none" strike="noStrike" kern="1200" baseline="0" dirty="0" err="1" smtClean="0">
                <a:solidFill>
                  <a:schemeClr val="tx1"/>
                </a:solidFill>
                <a:latin typeface="+mn-lt"/>
                <a:ea typeface="+mn-ea"/>
                <a:cs typeface="+mn-cs"/>
              </a:rPr>
              <a:t>λ</a:t>
            </a:r>
            <a:r>
              <a:rPr lang="en-US" sz="1200" b="0" i="1"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0 or </a:t>
            </a:r>
            <a:r>
              <a:rPr lang="en-US" sz="1200" b="0" i="0" u="none" strike="noStrike" kern="1200" baseline="0" dirty="0" err="1" smtClean="0">
                <a:solidFill>
                  <a:schemeClr val="tx1"/>
                </a:solidFill>
                <a:latin typeface="+mn-lt"/>
                <a:ea typeface="+mn-ea"/>
                <a:cs typeface="+mn-cs"/>
              </a:rPr>
              <a:t>λ</a:t>
            </a:r>
            <a:r>
              <a:rPr lang="en-US" sz="1200" b="0" i="1"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1) are formally only used in one summation direction, i.e. as the initial point of a summation and never as the final point. In TI, on the other hand, the end-point derivatives are often used for the numerical integration of Eq. (7) and an infinite integrand can obviously cause a severe instability. This might be considered to be an advantage of FEP over TI but, unfortunately, this issue is not only a numerical one. </a:t>
            </a:r>
            <a:endParaRPr lang="en-US" dirty="0"/>
          </a:p>
        </p:txBody>
      </p:sp>
      <p:sp>
        <p:nvSpPr>
          <p:cNvPr id="4" name="Slide Number Placeholder 3"/>
          <p:cNvSpPr>
            <a:spLocks noGrp="1"/>
          </p:cNvSpPr>
          <p:nvPr>
            <p:ph type="sldNum" sz="quarter" idx="10"/>
          </p:nvPr>
        </p:nvSpPr>
        <p:spPr/>
        <p:txBody>
          <a:bodyPr/>
          <a:lstStyle/>
          <a:p>
            <a:fld id="{AD86C358-34CA-E743-BCD7-64F552D4AB7D}" type="slidenum">
              <a:rPr lang="en-US" smtClean="0"/>
              <a:t>11</a:t>
            </a:fld>
            <a:endParaRPr lang="en-US"/>
          </a:p>
        </p:txBody>
      </p:sp>
    </p:spTree>
    <p:extLst>
      <p:ext uri="{BB962C8B-B14F-4D97-AF65-F5344CB8AC3E}">
        <p14:creationId xmlns:p14="http://schemas.microsoft.com/office/powerpoint/2010/main" val="484530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5/3/12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5/3/12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5/3/12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5/3/12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5/3/12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5/3/12</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4" Type="http://schemas.openxmlformats.org/officeDocument/2006/relationships/image" Target="../media/image22.png"/><Relationship Id="rId5" Type="http://schemas.openxmlformats.org/officeDocument/2006/relationships/image" Target="../media/image23.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4" Type="http://schemas.openxmlformats.org/officeDocument/2006/relationships/image" Target="../media/image22.png"/><Relationship Id="rId5"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5"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 Id="rId3"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14.png"/><Relationship Id="rId5"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 Id="rId3"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4" Type="http://schemas.openxmlformats.org/officeDocument/2006/relationships/image" Target="../media/image20.png"/><Relationship Id="rId5" Type="http://schemas.openxmlformats.org/officeDocument/2006/relationships/image" Target="../media/image21.png"/><Relationship Id="rId1" Type="http://schemas.openxmlformats.org/officeDocument/2006/relationships/slideLayout" Target="../slideLayouts/slideLayout2.xml"/><Relationship Id="rId2"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4918" y="1574145"/>
            <a:ext cx="6753020" cy="1724867"/>
          </a:xfrm>
        </p:spPr>
        <p:txBody>
          <a:bodyPr/>
          <a:lstStyle/>
          <a:p>
            <a:r>
              <a:rPr lang="en-US" dirty="0" smtClean="0"/>
              <a:t>Free Energy Calculation</a:t>
            </a:r>
            <a:endParaRPr lang="en-US" dirty="0"/>
          </a:p>
        </p:txBody>
      </p:sp>
      <p:sp>
        <p:nvSpPr>
          <p:cNvPr id="3" name="Subtitle 2"/>
          <p:cNvSpPr>
            <a:spLocks noGrp="1"/>
          </p:cNvSpPr>
          <p:nvPr>
            <p:ph type="subTitle" idx="1"/>
          </p:nvPr>
        </p:nvSpPr>
        <p:spPr/>
        <p:txBody>
          <a:bodyPr>
            <a:normAutofit/>
          </a:bodyPr>
          <a:lstStyle/>
          <a:p>
            <a:r>
              <a:rPr lang="en-US" sz="2800" dirty="0" smtClean="0"/>
              <a:t>Method </a:t>
            </a:r>
            <a:r>
              <a:rPr lang="en-US" sz="2800" dirty="0"/>
              <a:t>r</a:t>
            </a:r>
            <a:r>
              <a:rPr lang="en-US" sz="2800" dirty="0" smtClean="0"/>
              <a:t>eview</a:t>
            </a:r>
            <a:endParaRPr lang="en-US" sz="2800" dirty="0"/>
          </a:p>
        </p:txBody>
      </p:sp>
    </p:spTree>
    <p:extLst>
      <p:ext uri="{BB962C8B-B14F-4D97-AF65-F5344CB8AC3E}">
        <p14:creationId xmlns:p14="http://schemas.microsoft.com/office/powerpoint/2010/main" val="28490865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Free Energy Perturbation</a:t>
            </a:r>
            <a:endParaRPr lang="en-US" dirty="0"/>
          </a:p>
        </p:txBody>
      </p:sp>
      <p:sp>
        <p:nvSpPr>
          <p:cNvPr id="25" name="TextBox 24"/>
          <p:cNvSpPr txBox="1"/>
          <p:nvPr/>
        </p:nvSpPr>
        <p:spPr>
          <a:xfrm>
            <a:off x="1151466" y="2580906"/>
            <a:ext cx="4751916" cy="461665"/>
          </a:xfrm>
          <a:prstGeom prst="rect">
            <a:avLst/>
          </a:prstGeom>
          <a:noFill/>
        </p:spPr>
        <p:txBody>
          <a:bodyPr wrap="square" rtlCol="0">
            <a:spAutoFit/>
          </a:bodyPr>
          <a:lstStyle/>
          <a:p>
            <a:r>
              <a:rPr lang="en-US" sz="2400" dirty="0" smtClean="0"/>
              <a:t>If A and B is very different</a:t>
            </a:r>
            <a:endParaRPr lang="en-US" sz="2400" dirty="0"/>
          </a:p>
        </p:txBody>
      </p:sp>
      <p:pic>
        <p:nvPicPr>
          <p:cNvPr id="27" name="Picture 26" descr="Screen Shot 2012-05-03 at 5.18.40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8834" y="1774111"/>
            <a:ext cx="2921000" cy="685800"/>
          </a:xfrm>
          <a:prstGeom prst="rect">
            <a:avLst/>
          </a:prstGeom>
        </p:spPr>
      </p:pic>
      <p:pic>
        <p:nvPicPr>
          <p:cNvPr id="3" name="Picture 2" descr="Screen Shot 2012-05-04 at 2.00.51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8834" y="3314700"/>
            <a:ext cx="2565400" cy="482600"/>
          </a:xfrm>
          <a:prstGeom prst="rect">
            <a:avLst/>
          </a:prstGeom>
        </p:spPr>
      </p:pic>
      <p:pic>
        <p:nvPicPr>
          <p:cNvPr id="5" name="Picture 4" descr="Screen Shot 2012-05-04 at 2.04.1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48834" y="4224866"/>
            <a:ext cx="5321300" cy="723900"/>
          </a:xfrm>
          <a:prstGeom prst="rect">
            <a:avLst/>
          </a:prstGeom>
        </p:spPr>
      </p:pic>
    </p:spTree>
    <p:extLst>
      <p:ext uri="{BB962C8B-B14F-4D97-AF65-F5344CB8AC3E}">
        <p14:creationId xmlns:p14="http://schemas.microsoft.com/office/powerpoint/2010/main" val="26985470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heckerboard(across)">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TI </a:t>
            </a:r>
            <a:r>
              <a:rPr lang="en-US" dirty="0" err="1" smtClean="0"/>
              <a:t>vs</a:t>
            </a:r>
            <a:r>
              <a:rPr lang="en-US" dirty="0" smtClean="0"/>
              <a:t> FEP</a:t>
            </a:r>
            <a:endParaRPr lang="en-US" dirty="0"/>
          </a:p>
        </p:txBody>
      </p:sp>
      <p:grpSp>
        <p:nvGrpSpPr>
          <p:cNvPr id="11" name="Group 10"/>
          <p:cNvGrpSpPr/>
          <p:nvPr/>
        </p:nvGrpSpPr>
        <p:grpSpPr>
          <a:xfrm>
            <a:off x="987425" y="1444532"/>
            <a:ext cx="3938058" cy="2035267"/>
            <a:chOff x="987425" y="1444532"/>
            <a:chExt cx="3938058" cy="2035267"/>
          </a:xfrm>
        </p:grpSpPr>
        <p:pic>
          <p:nvPicPr>
            <p:cNvPr id="27" name="Picture 26" descr="Screen Shot 2012-05-03 at 5.18.40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3584" y="2793999"/>
              <a:ext cx="2921000" cy="685800"/>
            </a:xfrm>
            <a:prstGeom prst="rect">
              <a:avLst/>
            </a:prstGeom>
          </p:spPr>
        </p:pic>
        <p:pic>
          <p:nvPicPr>
            <p:cNvPr id="3" name="Picture 2" descr="Screen Shot 2012-05-04 at 2.00.51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0083" y="2199561"/>
              <a:ext cx="2565400" cy="482600"/>
            </a:xfrm>
            <a:prstGeom prst="rect">
              <a:avLst/>
            </a:prstGeom>
          </p:spPr>
        </p:pic>
        <p:pic>
          <p:nvPicPr>
            <p:cNvPr id="9" name="Picture 8" descr="Screen Shot 2012-05-03 at 5.06.01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7425" y="1444532"/>
              <a:ext cx="3022600" cy="673100"/>
            </a:xfrm>
            <a:prstGeom prst="rect">
              <a:avLst/>
            </a:prstGeom>
          </p:spPr>
        </p:pic>
        <p:sp>
          <p:nvSpPr>
            <p:cNvPr id="4" name="Up-Down Arrow 3"/>
            <p:cNvSpPr/>
            <p:nvPr/>
          </p:nvSpPr>
          <p:spPr>
            <a:xfrm>
              <a:off x="2010833" y="2117632"/>
              <a:ext cx="349250" cy="732022"/>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 name="TextBox 5"/>
          <p:cNvSpPr txBox="1"/>
          <p:nvPr/>
        </p:nvSpPr>
        <p:spPr>
          <a:xfrm>
            <a:off x="1407582" y="4191000"/>
            <a:ext cx="3640667" cy="461665"/>
          </a:xfrm>
          <a:prstGeom prst="rect">
            <a:avLst/>
          </a:prstGeom>
          <a:noFill/>
        </p:spPr>
        <p:txBody>
          <a:bodyPr wrap="square" rtlCol="0">
            <a:spAutoFit/>
          </a:bodyPr>
          <a:lstStyle/>
          <a:p>
            <a:r>
              <a:rPr lang="en-US" sz="2400" dirty="0" smtClean="0"/>
              <a:t>End Point problem</a:t>
            </a:r>
            <a:endParaRPr lang="en-US" sz="2400" dirty="0"/>
          </a:p>
        </p:txBody>
      </p:sp>
    </p:spTree>
    <p:extLst>
      <p:ext uri="{BB962C8B-B14F-4D97-AF65-F5344CB8AC3E}">
        <p14:creationId xmlns:p14="http://schemas.microsoft.com/office/powerpoint/2010/main" val="1016930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heckerboard(across)">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CHARMM Free Energy </a:t>
            </a:r>
            <a:r>
              <a:rPr lang="en-US" dirty="0" err="1" smtClean="0"/>
              <a:t>Calc</a:t>
            </a:r>
            <a:endParaRPr lang="en-US" dirty="0"/>
          </a:p>
        </p:txBody>
      </p:sp>
      <p:sp>
        <p:nvSpPr>
          <p:cNvPr id="7" name="Content Placeholder 2"/>
          <p:cNvSpPr>
            <a:spLocks noGrp="1"/>
          </p:cNvSpPr>
          <p:nvPr>
            <p:ph idx="1"/>
          </p:nvPr>
        </p:nvSpPr>
        <p:spPr>
          <a:xfrm>
            <a:off x="549274" y="1587500"/>
            <a:ext cx="8042276" cy="3799418"/>
          </a:xfrm>
        </p:spPr>
        <p:txBody>
          <a:bodyPr>
            <a:normAutofit/>
          </a:bodyPr>
          <a:lstStyle/>
          <a:p>
            <a:pPr>
              <a:lnSpc>
                <a:spcPct val="120000"/>
              </a:lnSpc>
            </a:pPr>
            <a:r>
              <a:rPr lang="en-US" dirty="0" smtClean="0"/>
              <a:t>Chemical </a:t>
            </a:r>
            <a:r>
              <a:rPr lang="en-US" dirty="0"/>
              <a:t>perturbation, where the perturbation being considered is a </a:t>
            </a:r>
            <a:r>
              <a:rPr lang="en-US" dirty="0" smtClean="0"/>
              <a:t>change </a:t>
            </a:r>
            <a:r>
              <a:rPr lang="en-US" dirty="0"/>
              <a:t>in the system's potential function parameters and topology, </a:t>
            </a:r>
            <a:r>
              <a:rPr lang="en-US" dirty="0" smtClean="0"/>
              <a:t>e.g</a:t>
            </a:r>
            <a:r>
              <a:rPr lang="en-US" dirty="0"/>
              <a:t>., CH3OH is "mutated" to </a:t>
            </a:r>
            <a:r>
              <a:rPr lang="en-US" dirty="0" smtClean="0"/>
              <a:t>CH3CH3</a:t>
            </a:r>
            <a:endParaRPr lang="en-US" dirty="0"/>
          </a:p>
          <a:p>
            <a:r>
              <a:rPr lang="en-US" dirty="0" smtClean="0"/>
              <a:t>Internal </a:t>
            </a:r>
            <a:r>
              <a:rPr lang="en-US" dirty="0"/>
              <a:t>coordinate perturbation, where the perturbation </a:t>
            </a:r>
            <a:r>
              <a:rPr lang="en-US" dirty="0" smtClean="0"/>
              <a:t>represents </a:t>
            </a:r>
            <a:r>
              <a:rPr lang="en-US" dirty="0"/>
              <a:t>a variation in configuration, and the potential function remains </a:t>
            </a:r>
            <a:r>
              <a:rPr lang="en-US" dirty="0" smtClean="0"/>
              <a:t>the </a:t>
            </a:r>
            <a:r>
              <a:rPr lang="en-US" dirty="0"/>
              <a:t>same for the perturbed and unperturbed systems.</a:t>
            </a:r>
            <a:endParaRPr lang="en-US" dirty="0"/>
          </a:p>
        </p:txBody>
      </p:sp>
    </p:spTree>
    <p:extLst>
      <p:ext uri="{BB962C8B-B14F-4D97-AF65-F5344CB8AC3E}">
        <p14:creationId xmlns:p14="http://schemas.microsoft.com/office/powerpoint/2010/main" val="36267800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Other options?</a:t>
            </a:r>
            <a:endParaRPr lang="en-US" dirty="0"/>
          </a:p>
        </p:txBody>
      </p:sp>
      <p:sp>
        <p:nvSpPr>
          <p:cNvPr id="7" name="Content Placeholder 2"/>
          <p:cNvSpPr>
            <a:spLocks noGrp="1"/>
          </p:cNvSpPr>
          <p:nvPr>
            <p:ph idx="1"/>
          </p:nvPr>
        </p:nvSpPr>
        <p:spPr>
          <a:xfrm>
            <a:off x="549274" y="1587500"/>
            <a:ext cx="8042276" cy="3799418"/>
          </a:xfrm>
        </p:spPr>
        <p:txBody>
          <a:bodyPr>
            <a:normAutofit/>
          </a:bodyPr>
          <a:lstStyle/>
          <a:p>
            <a:pPr>
              <a:lnSpc>
                <a:spcPct val="120000"/>
              </a:lnSpc>
            </a:pPr>
            <a:r>
              <a:rPr lang="en-US" dirty="0" smtClean="0"/>
              <a:t>Knowledge-based scoring approach</a:t>
            </a:r>
            <a:endParaRPr lang="en-US" dirty="0"/>
          </a:p>
          <a:p>
            <a:r>
              <a:rPr lang="en-US" dirty="0" smtClean="0"/>
              <a:t>Atom-atom contact pairs frequency</a:t>
            </a:r>
            <a:endParaRPr lang="en-US" dirty="0"/>
          </a:p>
        </p:txBody>
      </p:sp>
    </p:spTree>
    <p:extLst>
      <p:ext uri="{BB962C8B-B14F-4D97-AF65-F5344CB8AC3E}">
        <p14:creationId xmlns:p14="http://schemas.microsoft.com/office/powerpoint/2010/main" val="227143838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Free Energy Overview</a:t>
            </a:r>
            <a:endParaRPr lang="en-US" dirty="0"/>
          </a:p>
        </p:txBody>
      </p:sp>
      <p:pic>
        <p:nvPicPr>
          <p:cNvPr id="3" name="Picture 2" descr="Screen Shot 2012-05-03 at 4.17.0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30332" y="2429934"/>
            <a:ext cx="2032000" cy="622300"/>
          </a:xfrm>
          <a:prstGeom prst="rect">
            <a:avLst/>
          </a:prstGeom>
        </p:spPr>
      </p:pic>
      <p:pic>
        <p:nvPicPr>
          <p:cNvPr id="4" name="Picture 3" descr="Screen Shot 2012-05-03 at 4.17.1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8250" y="1947334"/>
            <a:ext cx="1854200" cy="482600"/>
          </a:xfrm>
          <a:prstGeom prst="rect">
            <a:avLst/>
          </a:prstGeom>
        </p:spPr>
      </p:pic>
      <p:pic>
        <p:nvPicPr>
          <p:cNvPr id="6" name="Picture 5" descr="Screen Shot 2012-05-03 at 4.17.48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8250" y="2569634"/>
            <a:ext cx="4064000" cy="482600"/>
          </a:xfrm>
          <a:prstGeom prst="rect">
            <a:avLst/>
          </a:prstGeom>
        </p:spPr>
      </p:pic>
      <p:pic>
        <p:nvPicPr>
          <p:cNvPr id="11" name="Picture 10" descr="Screen Shot 2012-05-03 at 4.20.09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38250" y="4510610"/>
            <a:ext cx="1460500" cy="596900"/>
          </a:xfrm>
          <a:prstGeom prst="rect">
            <a:avLst/>
          </a:prstGeom>
        </p:spPr>
      </p:pic>
      <p:sp>
        <p:nvSpPr>
          <p:cNvPr id="12" name="TextBox 11"/>
          <p:cNvSpPr txBox="1"/>
          <p:nvPr/>
        </p:nvSpPr>
        <p:spPr>
          <a:xfrm>
            <a:off x="2698750" y="4584290"/>
            <a:ext cx="508000" cy="523220"/>
          </a:xfrm>
          <a:prstGeom prst="rect">
            <a:avLst/>
          </a:prstGeom>
          <a:noFill/>
        </p:spPr>
        <p:txBody>
          <a:bodyPr wrap="square" rtlCol="0">
            <a:spAutoFit/>
          </a:bodyPr>
          <a:lstStyle/>
          <a:p>
            <a:r>
              <a:rPr lang="en-US" sz="2800" b="1" dirty="0" smtClean="0">
                <a:solidFill>
                  <a:schemeClr val="accent6"/>
                </a:solidFill>
              </a:rPr>
              <a:t>?</a:t>
            </a:r>
            <a:endParaRPr lang="en-US" sz="2800" b="1" dirty="0">
              <a:solidFill>
                <a:schemeClr val="accent6"/>
              </a:solidFill>
            </a:endParaRPr>
          </a:p>
        </p:txBody>
      </p:sp>
      <p:sp>
        <p:nvSpPr>
          <p:cNvPr id="13" name="TextBox 12"/>
          <p:cNvSpPr txBox="1"/>
          <p:nvPr/>
        </p:nvSpPr>
        <p:spPr>
          <a:xfrm>
            <a:off x="1238250" y="3196167"/>
            <a:ext cx="3820583" cy="461665"/>
          </a:xfrm>
          <a:prstGeom prst="rect">
            <a:avLst/>
          </a:prstGeom>
          <a:noFill/>
        </p:spPr>
        <p:txBody>
          <a:bodyPr wrap="square" rtlCol="0">
            <a:spAutoFit/>
          </a:bodyPr>
          <a:lstStyle/>
          <a:p>
            <a:r>
              <a:rPr lang="en-US" sz="2400" dirty="0" smtClean="0"/>
              <a:t>MD/MC sampling</a:t>
            </a:r>
            <a:endParaRPr lang="en-US" sz="2400" dirty="0"/>
          </a:p>
        </p:txBody>
      </p:sp>
      <p:grpSp>
        <p:nvGrpSpPr>
          <p:cNvPr id="15" name="Group 14"/>
          <p:cNvGrpSpPr/>
          <p:nvPr/>
        </p:nvGrpSpPr>
        <p:grpSpPr>
          <a:xfrm>
            <a:off x="1238250" y="3856561"/>
            <a:ext cx="2063749" cy="596900"/>
            <a:chOff x="1238250" y="3856561"/>
            <a:chExt cx="2063749" cy="596900"/>
          </a:xfrm>
        </p:grpSpPr>
        <p:pic>
          <p:nvPicPr>
            <p:cNvPr id="10" name="Picture 9" descr="Screen Shot 2012-05-03 at 4.20.01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38250" y="3856561"/>
              <a:ext cx="1168400" cy="596900"/>
            </a:xfrm>
            <a:prstGeom prst="rect">
              <a:avLst/>
            </a:prstGeom>
          </p:spPr>
        </p:pic>
        <p:sp>
          <p:nvSpPr>
            <p:cNvPr id="14" name="TextBox 13"/>
            <p:cNvSpPr txBox="1"/>
            <p:nvPr/>
          </p:nvSpPr>
          <p:spPr>
            <a:xfrm>
              <a:off x="2389716" y="3856561"/>
              <a:ext cx="912283" cy="461665"/>
            </a:xfrm>
            <a:prstGeom prst="rect">
              <a:avLst/>
            </a:prstGeom>
            <a:noFill/>
          </p:spPr>
          <p:txBody>
            <a:bodyPr wrap="square" rtlCol="0">
              <a:spAutoFit/>
            </a:bodyPr>
            <a:lstStyle/>
            <a:p>
              <a:r>
                <a:rPr lang="en-US" sz="2400" b="1" dirty="0" smtClean="0">
                  <a:solidFill>
                    <a:srgbClr val="3366FF"/>
                  </a:solidFill>
                </a:rPr>
                <a:t>ok</a:t>
              </a:r>
              <a:endParaRPr lang="en-US" sz="2400" b="1" dirty="0">
                <a:solidFill>
                  <a:srgbClr val="3366FF"/>
                </a:solidFill>
              </a:endParaRPr>
            </a:p>
          </p:txBody>
        </p:sp>
      </p:grpSp>
    </p:spTree>
    <p:extLst>
      <p:ext uri="{BB962C8B-B14F-4D97-AF65-F5344CB8AC3E}">
        <p14:creationId xmlns:p14="http://schemas.microsoft.com/office/powerpoint/2010/main" val="11168353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213726" cy="1336956"/>
          </a:xfrm>
        </p:spPr>
        <p:txBody>
          <a:bodyPr/>
          <a:lstStyle/>
          <a:p>
            <a:pPr algn="l"/>
            <a:r>
              <a:rPr lang="en-US" dirty="0" smtClean="0"/>
              <a:t>Free Energy </a:t>
            </a:r>
            <a:r>
              <a:rPr lang="en-US" dirty="0" err="1" smtClean="0"/>
              <a:t>Calc</a:t>
            </a:r>
            <a:r>
              <a:rPr lang="en-US" dirty="0" smtClean="0"/>
              <a:t> methods</a:t>
            </a:r>
            <a:endParaRPr lang="en-US" dirty="0"/>
          </a:p>
        </p:txBody>
      </p:sp>
      <p:sp>
        <p:nvSpPr>
          <p:cNvPr id="3" name="Content Placeholder 2"/>
          <p:cNvSpPr>
            <a:spLocks noGrp="1"/>
          </p:cNvSpPr>
          <p:nvPr>
            <p:ph idx="1"/>
          </p:nvPr>
        </p:nvSpPr>
        <p:spPr>
          <a:xfrm>
            <a:off x="549274" y="2796118"/>
            <a:ext cx="8042276" cy="2590800"/>
          </a:xfrm>
        </p:spPr>
        <p:txBody>
          <a:bodyPr>
            <a:normAutofit/>
          </a:bodyPr>
          <a:lstStyle/>
          <a:p>
            <a:r>
              <a:rPr lang="en-US" dirty="0" smtClean="0"/>
              <a:t>The counting approach</a:t>
            </a:r>
          </a:p>
          <a:p>
            <a:r>
              <a:rPr lang="en-US" dirty="0" smtClean="0"/>
              <a:t>The </a:t>
            </a:r>
            <a:r>
              <a:rPr lang="en-US" dirty="0" smtClean="0"/>
              <a:t>thermodynamic integration approach (TI)</a:t>
            </a:r>
          </a:p>
          <a:p>
            <a:r>
              <a:rPr lang="en-US" dirty="0" smtClean="0"/>
              <a:t>The </a:t>
            </a:r>
            <a:r>
              <a:rPr lang="en-US" dirty="0" smtClean="0"/>
              <a:t>free energy </a:t>
            </a:r>
            <a:r>
              <a:rPr lang="en-US" dirty="0" smtClean="0"/>
              <a:t>perturbation </a:t>
            </a:r>
            <a:r>
              <a:rPr lang="en-US" dirty="0" smtClean="0"/>
              <a:t>approach (FEP)</a:t>
            </a:r>
          </a:p>
          <a:p>
            <a:r>
              <a:rPr lang="en-US" dirty="0" smtClean="0"/>
              <a:t>Empirical based approach?</a:t>
            </a:r>
            <a:endParaRPr lang="en-US" dirty="0"/>
          </a:p>
        </p:txBody>
      </p:sp>
      <p:pic>
        <p:nvPicPr>
          <p:cNvPr id="4" name="Picture 3" descr="Screen Shot 2012-05-03 at 5.02.4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6500" y="1784350"/>
            <a:ext cx="4191000" cy="558800"/>
          </a:xfrm>
          <a:prstGeom prst="rect">
            <a:avLst/>
          </a:prstGeom>
        </p:spPr>
      </p:pic>
    </p:spTree>
    <p:extLst>
      <p:ext uri="{BB962C8B-B14F-4D97-AF65-F5344CB8AC3E}">
        <p14:creationId xmlns:p14="http://schemas.microsoft.com/office/powerpoint/2010/main" val="256365350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Counting method</a:t>
            </a:r>
            <a:endParaRPr lang="en-US" dirty="0"/>
          </a:p>
        </p:txBody>
      </p:sp>
      <p:pic>
        <p:nvPicPr>
          <p:cNvPr id="7" name="Picture 6" descr="Screen Shot 2012-05-03 at 4.30.4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275" y="1444532"/>
            <a:ext cx="4260850" cy="1866323"/>
          </a:xfrm>
          <a:prstGeom prst="rect">
            <a:avLst/>
          </a:prstGeom>
        </p:spPr>
      </p:pic>
      <p:grpSp>
        <p:nvGrpSpPr>
          <p:cNvPr id="13" name="Group 12"/>
          <p:cNvGrpSpPr/>
          <p:nvPr/>
        </p:nvGrpSpPr>
        <p:grpSpPr>
          <a:xfrm>
            <a:off x="3852333" y="3755355"/>
            <a:ext cx="4739218" cy="2499783"/>
            <a:chOff x="3852333" y="3755355"/>
            <a:chExt cx="4739218" cy="2499783"/>
          </a:xfrm>
        </p:grpSpPr>
        <p:pic>
          <p:nvPicPr>
            <p:cNvPr id="8" name="Picture 7" descr="Screen Shot 2012-05-03 at 4.34.2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4466" y="3755355"/>
              <a:ext cx="3377085" cy="2499783"/>
            </a:xfrm>
            <a:prstGeom prst="rect">
              <a:avLst/>
            </a:prstGeom>
          </p:spPr>
        </p:pic>
        <p:sp>
          <p:nvSpPr>
            <p:cNvPr id="9" name="Right Arrow 8"/>
            <p:cNvSpPr/>
            <p:nvPr/>
          </p:nvSpPr>
          <p:spPr>
            <a:xfrm>
              <a:off x="3852333" y="4688417"/>
              <a:ext cx="957792" cy="52916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549275" y="3310855"/>
            <a:ext cx="2985557" cy="3171884"/>
            <a:chOff x="549275" y="3310855"/>
            <a:chExt cx="2985557" cy="3171884"/>
          </a:xfrm>
        </p:grpSpPr>
        <p:pic>
          <p:nvPicPr>
            <p:cNvPr id="3" name="Picture 2" descr="Screen Shot 2012-05-03 at 10.06.46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275" y="3416689"/>
              <a:ext cx="2985557" cy="3066050"/>
            </a:xfrm>
            <a:prstGeom prst="rect">
              <a:avLst/>
            </a:prstGeom>
          </p:spPr>
        </p:pic>
        <p:sp>
          <p:nvSpPr>
            <p:cNvPr id="10" name="Down Arrow 9"/>
            <p:cNvSpPr/>
            <p:nvPr/>
          </p:nvSpPr>
          <p:spPr>
            <a:xfrm>
              <a:off x="1820333" y="3310855"/>
              <a:ext cx="497417" cy="22397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5865282" y="2338916"/>
            <a:ext cx="1862515" cy="1478017"/>
            <a:chOff x="5865282" y="2338916"/>
            <a:chExt cx="1862515" cy="1478017"/>
          </a:xfrm>
        </p:grpSpPr>
        <p:pic>
          <p:nvPicPr>
            <p:cNvPr id="6" name="Picture 5" descr="Screen Shot 2012-05-03 at 10.11.03 AM 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5282" y="2338916"/>
              <a:ext cx="1862515" cy="615950"/>
            </a:xfrm>
            <a:prstGeom prst="rect">
              <a:avLst/>
            </a:prstGeom>
          </p:spPr>
        </p:pic>
        <p:sp>
          <p:nvSpPr>
            <p:cNvPr id="11" name="Up Arrow 10"/>
            <p:cNvSpPr/>
            <p:nvPr/>
          </p:nvSpPr>
          <p:spPr>
            <a:xfrm>
              <a:off x="6582833" y="3016444"/>
              <a:ext cx="740834" cy="800489"/>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21837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Counting method</a:t>
            </a:r>
          </a:p>
        </p:txBody>
      </p:sp>
      <p:cxnSp>
        <p:nvCxnSpPr>
          <p:cNvPr id="10" name="Straight Arrow Connector 9"/>
          <p:cNvCxnSpPr/>
          <p:nvPr/>
        </p:nvCxnSpPr>
        <p:spPr>
          <a:xfrm flipV="1">
            <a:off x="2942167" y="2370667"/>
            <a:ext cx="0" cy="23389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2942167" y="4709583"/>
            <a:ext cx="36618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Freeform 12"/>
          <p:cNvSpPr/>
          <p:nvPr/>
        </p:nvSpPr>
        <p:spPr>
          <a:xfrm>
            <a:off x="3302000" y="2614083"/>
            <a:ext cx="2180167" cy="1891131"/>
          </a:xfrm>
          <a:custGeom>
            <a:avLst/>
            <a:gdLst>
              <a:gd name="connsiteX0" fmla="*/ 0 w 2180167"/>
              <a:gd name="connsiteY0" fmla="*/ 158750 h 1891131"/>
              <a:gd name="connsiteX1" fmla="*/ 232833 w 2180167"/>
              <a:gd name="connsiteY1" fmla="*/ 1153584 h 1891131"/>
              <a:gd name="connsiteX2" fmla="*/ 529167 w 2180167"/>
              <a:gd name="connsiteY2" fmla="*/ 783167 h 1891131"/>
              <a:gd name="connsiteX3" fmla="*/ 825500 w 2180167"/>
              <a:gd name="connsiteY3" fmla="*/ 1481667 h 1891131"/>
              <a:gd name="connsiteX4" fmla="*/ 1005417 w 2180167"/>
              <a:gd name="connsiteY4" fmla="*/ 1407584 h 1891131"/>
              <a:gd name="connsiteX5" fmla="*/ 1227667 w 2180167"/>
              <a:gd name="connsiteY5" fmla="*/ 1873250 h 1891131"/>
              <a:gd name="connsiteX6" fmla="*/ 1566333 w 2180167"/>
              <a:gd name="connsiteY6" fmla="*/ 687917 h 1891131"/>
              <a:gd name="connsiteX7" fmla="*/ 1778000 w 2180167"/>
              <a:gd name="connsiteY7" fmla="*/ 1185334 h 1891131"/>
              <a:gd name="connsiteX8" fmla="*/ 2180167 w 2180167"/>
              <a:gd name="connsiteY8" fmla="*/ 0 h 1891131"/>
              <a:gd name="connsiteX9" fmla="*/ 2180167 w 2180167"/>
              <a:gd name="connsiteY9" fmla="*/ 0 h 1891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0167" h="1891131">
                <a:moveTo>
                  <a:pt x="0" y="158750"/>
                </a:moveTo>
                <a:cubicBezTo>
                  <a:pt x="72319" y="604132"/>
                  <a:pt x="144639" y="1049515"/>
                  <a:pt x="232833" y="1153584"/>
                </a:cubicBezTo>
                <a:cubicBezTo>
                  <a:pt x="321027" y="1257653"/>
                  <a:pt x="430389" y="728487"/>
                  <a:pt x="529167" y="783167"/>
                </a:cubicBezTo>
                <a:cubicBezTo>
                  <a:pt x="627945" y="837847"/>
                  <a:pt x="746125" y="1377598"/>
                  <a:pt x="825500" y="1481667"/>
                </a:cubicBezTo>
                <a:cubicBezTo>
                  <a:pt x="904875" y="1585736"/>
                  <a:pt x="938389" y="1342320"/>
                  <a:pt x="1005417" y="1407584"/>
                </a:cubicBezTo>
                <a:cubicBezTo>
                  <a:pt x="1072445" y="1472848"/>
                  <a:pt x="1134181" y="1993195"/>
                  <a:pt x="1227667" y="1873250"/>
                </a:cubicBezTo>
                <a:cubicBezTo>
                  <a:pt x="1321153" y="1753306"/>
                  <a:pt x="1474611" y="802570"/>
                  <a:pt x="1566333" y="687917"/>
                </a:cubicBezTo>
                <a:cubicBezTo>
                  <a:pt x="1658055" y="573264"/>
                  <a:pt x="1675694" y="1299987"/>
                  <a:pt x="1778000" y="1185334"/>
                </a:cubicBezTo>
                <a:cubicBezTo>
                  <a:pt x="1880306" y="1070681"/>
                  <a:pt x="2180167" y="0"/>
                  <a:pt x="2180167" y="0"/>
                </a:cubicBezTo>
                <a:lnTo>
                  <a:pt x="2180167" y="0"/>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TextBox 13"/>
          <p:cNvSpPr txBox="1"/>
          <p:nvPr/>
        </p:nvSpPr>
        <p:spPr>
          <a:xfrm>
            <a:off x="2370667" y="2370667"/>
            <a:ext cx="370416" cy="381000"/>
          </a:xfrm>
          <a:prstGeom prst="rect">
            <a:avLst/>
          </a:prstGeom>
          <a:noFill/>
        </p:spPr>
        <p:txBody>
          <a:bodyPr wrap="square" rtlCol="0">
            <a:spAutoFit/>
          </a:bodyPr>
          <a:lstStyle/>
          <a:p>
            <a:r>
              <a:rPr lang="en-US" dirty="0" smtClean="0"/>
              <a:t>E</a:t>
            </a:r>
            <a:endParaRPr lang="en-US" dirty="0"/>
          </a:p>
        </p:txBody>
      </p:sp>
      <p:sp>
        <p:nvSpPr>
          <p:cNvPr id="15" name="TextBox 14"/>
          <p:cNvSpPr txBox="1"/>
          <p:nvPr/>
        </p:nvSpPr>
        <p:spPr>
          <a:xfrm>
            <a:off x="6328833" y="4747167"/>
            <a:ext cx="476250" cy="369332"/>
          </a:xfrm>
          <a:prstGeom prst="rect">
            <a:avLst/>
          </a:prstGeom>
          <a:noFill/>
        </p:spPr>
        <p:txBody>
          <a:bodyPr wrap="square" rtlCol="0">
            <a:spAutoFit/>
          </a:bodyPr>
          <a:lstStyle/>
          <a:p>
            <a:r>
              <a:rPr lang="en-US" dirty="0" smtClean="0"/>
              <a:t>x</a:t>
            </a:r>
            <a:endParaRPr lang="en-US" dirty="0"/>
          </a:p>
        </p:txBody>
      </p:sp>
      <p:sp>
        <p:nvSpPr>
          <p:cNvPr id="16" name="Oval 15"/>
          <p:cNvSpPr/>
          <p:nvPr/>
        </p:nvSpPr>
        <p:spPr>
          <a:xfrm>
            <a:off x="3640667" y="3270250"/>
            <a:ext cx="317500" cy="338667"/>
          </a:xfrm>
          <a:prstGeom prst="ellipse">
            <a:avLst/>
          </a:prstGeom>
          <a:solidFill>
            <a:schemeClr val="accent6">
              <a:alpha val="5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4745567" y="3100916"/>
            <a:ext cx="317500" cy="338667"/>
          </a:xfrm>
          <a:prstGeom prst="ellipse">
            <a:avLst/>
          </a:prstGeom>
          <a:solidFill>
            <a:schemeClr val="accent6">
              <a:alpha val="5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545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dissolv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Umbrella sampling</a:t>
            </a:r>
            <a:endParaRPr lang="en-US" dirty="0"/>
          </a:p>
        </p:txBody>
      </p:sp>
      <p:pic>
        <p:nvPicPr>
          <p:cNvPr id="4" name="Picture 3" descr="Screen Shot 2012-05-03 at 4.38.4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1400" y="2324100"/>
            <a:ext cx="2260600" cy="558800"/>
          </a:xfrm>
          <a:prstGeom prst="rect">
            <a:avLst/>
          </a:prstGeom>
        </p:spPr>
      </p:pic>
      <p:pic>
        <p:nvPicPr>
          <p:cNvPr id="8" name="Picture 7" descr="Screen Shot 2012-05-03 at 4.38.5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1400" y="3221566"/>
            <a:ext cx="4229100" cy="1079500"/>
          </a:xfrm>
          <a:prstGeom prst="rect">
            <a:avLst/>
          </a:prstGeom>
        </p:spPr>
      </p:pic>
    </p:spTree>
    <p:extLst>
      <p:ext uri="{BB962C8B-B14F-4D97-AF65-F5344CB8AC3E}">
        <p14:creationId xmlns:p14="http://schemas.microsoft.com/office/powerpoint/2010/main" val="38978206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Thermodynamic integration</a:t>
            </a:r>
            <a:endParaRPr lang="en-US" dirty="0"/>
          </a:p>
        </p:txBody>
      </p:sp>
      <p:pic>
        <p:nvPicPr>
          <p:cNvPr id="3" name="Picture 2" descr="Screen Shot 2012-05-03 at 5.02.4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8834" y="1699683"/>
            <a:ext cx="4191000" cy="558800"/>
          </a:xfrm>
          <a:prstGeom prst="rect">
            <a:avLst/>
          </a:prstGeom>
        </p:spPr>
      </p:pic>
      <p:grpSp>
        <p:nvGrpSpPr>
          <p:cNvPr id="10" name="Group 9"/>
          <p:cNvGrpSpPr/>
          <p:nvPr/>
        </p:nvGrpSpPr>
        <p:grpSpPr>
          <a:xfrm>
            <a:off x="1248834" y="2258483"/>
            <a:ext cx="3022600" cy="1164167"/>
            <a:chOff x="1248834" y="2258483"/>
            <a:chExt cx="3022600" cy="1164167"/>
          </a:xfrm>
        </p:grpSpPr>
        <p:pic>
          <p:nvPicPr>
            <p:cNvPr id="5" name="Picture 4" descr="Screen Shot 2012-05-03 at 5.06.01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8834" y="2749550"/>
              <a:ext cx="3022600" cy="673100"/>
            </a:xfrm>
            <a:prstGeom prst="rect">
              <a:avLst/>
            </a:prstGeom>
          </p:spPr>
        </p:pic>
        <p:sp>
          <p:nvSpPr>
            <p:cNvPr id="7" name="Down Arrow 6"/>
            <p:cNvSpPr/>
            <p:nvPr/>
          </p:nvSpPr>
          <p:spPr>
            <a:xfrm>
              <a:off x="2042583" y="2258483"/>
              <a:ext cx="709084" cy="49106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1" name="Group 10"/>
          <p:cNvGrpSpPr/>
          <p:nvPr/>
        </p:nvGrpSpPr>
        <p:grpSpPr>
          <a:xfrm>
            <a:off x="1356784" y="3422650"/>
            <a:ext cx="3009900" cy="1198033"/>
            <a:chOff x="1356784" y="3422650"/>
            <a:chExt cx="3009900" cy="1198033"/>
          </a:xfrm>
        </p:grpSpPr>
        <p:pic>
          <p:nvPicPr>
            <p:cNvPr id="6" name="Picture 5" descr="Screen Shot 2012-05-03 at 5.06.17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56784" y="4150783"/>
              <a:ext cx="3009900" cy="469900"/>
            </a:xfrm>
            <a:prstGeom prst="rect">
              <a:avLst/>
            </a:prstGeom>
          </p:spPr>
        </p:pic>
        <p:sp>
          <p:nvSpPr>
            <p:cNvPr id="9" name="Down Arrow 8"/>
            <p:cNvSpPr/>
            <p:nvPr/>
          </p:nvSpPr>
          <p:spPr>
            <a:xfrm>
              <a:off x="2042583" y="3422650"/>
              <a:ext cx="709084" cy="72813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TextBox 11"/>
          <p:cNvSpPr txBox="1"/>
          <p:nvPr/>
        </p:nvSpPr>
        <p:spPr>
          <a:xfrm>
            <a:off x="1307042" y="4872914"/>
            <a:ext cx="3640667" cy="461665"/>
          </a:xfrm>
          <a:prstGeom prst="rect">
            <a:avLst/>
          </a:prstGeom>
          <a:noFill/>
        </p:spPr>
        <p:txBody>
          <a:bodyPr wrap="square" rtlCol="0">
            <a:spAutoFit/>
          </a:bodyPr>
          <a:lstStyle/>
          <a:p>
            <a:r>
              <a:rPr lang="en-US" sz="2400" dirty="0" smtClean="0"/>
              <a:t>End Point problem</a:t>
            </a:r>
            <a:endParaRPr lang="en-US" sz="2400" dirty="0"/>
          </a:p>
        </p:txBody>
      </p:sp>
      <p:sp>
        <p:nvSpPr>
          <p:cNvPr id="13" name="TextBox 12"/>
          <p:cNvSpPr txBox="1"/>
          <p:nvPr/>
        </p:nvSpPr>
        <p:spPr>
          <a:xfrm>
            <a:off x="1356784" y="5593621"/>
            <a:ext cx="3640667" cy="461665"/>
          </a:xfrm>
          <a:prstGeom prst="rect">
            <a:avLst/>
          </a:prstGeom>
          <a:noFill/>
        </p:spPr>
        <p:txBody>
          <a:bodyPr wrap="square" rtlCol="0">
            <a:spAutoFit/>
          </a:bodyPr>
          <a:lstStyle/>
          <a:p>
            <a:r>
              <a:rPr lang="en-US" sz="2400" dirty="0" smtClean="0"/>
              <a:t>Annihilation</a:t>
            </a:r>
            <a:endParaRPr lang="en-US" sz="2400" dirty="0"/>
          </a:p>
        </p:txBody>
      </p:sp>
    </p:spTree>
    <p:extLst>
      <p:ext uri="{BB962C8B-B14F-4D97-AF65-F5344CB8AC3E}">
        <p14:creationId xmlns:p14="http://schemas.microsoft.com/office/powerpoint/2010/main" val="13163622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checkerboard(across)">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Thermodynamic integration</a:t>
            </a:r>
            <a:endParaRPr lang="en-US" dirty="0"/>
          </a:p>
        </p:txBody>
      </p:sp>
      <p:pic>
        <p:nvPicPr>
          <p:cNvPr id="3" name="Picture 2" descr="Screen Shot 2012-05-03 at 6.39.1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0800" y="2643717"/>
            <a:ext cx="6502400" cy="2438400"/>
          </a:xfrm>
          <a:prstGeom prst="rect">
            <a:avLst/>
          </a:prstGeom>
        </p:spPr>
      </p:pic>
      <p:sp>
        <p:nvSpPr>
          <p:cNvPr id="5" name="TextBox 4"/>
          <p:cNvSpPr txBox="1"/>
          <p:nvPr/>
        </p:nvSpPr>
        <p:spPr>
          <a:xfrm>
            <a:off x="1846249" y="5196417"/>
            <a:ext cx="4281501" cy="461665"/>
          </a:xfrm>
          <a:prstGeom prst="rect">
            <a:avLst/>
          </a:prstGeom>
          <a:noFill/>
        </p:spPr>
        <p:txBody>
          <a:bodyPr wrap="square" rtlCol="0">
            <a:spAutoFit/>
          </a:bodyPr>
          <a:lstStyle/>
          <a:p>
            <a:r>
              <a:rPr lang="en-US" sz="2400" dirty="0" smtClean="0"/>
              <a:t>Double decoupling</a:t>
            </a:r>
            <a:endParaRPr lang="en-US" sz="2400" dirty="0"/>
          </a:p>
        </p:txBody>
      </p:sp>
      <p:pic>
        <p:nvPicPr>
          <p:cNvPr id="4" name="Picture 3" descr="Screen Shot 2012-05-04 at 4.03.0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2550" y="1682750"/>
            <a:ext cx="6330950" cy="657616"/>
          </a:xfrm>
          <a:prstGeom prst="rect">
            <a:avLst/>
          </a:prstGeom>
        </p:spPr>
      </p:pic>
    </p:spTree>
    <p:extLst>
      <p:ext uri="{BB962C8B-B14F-4D97-AF65-F5344CB8AC3E}">
        <p14:creationId xmlns:p14="http://schemas.microsoft.com/office/powerpoint/2010/main" val="34402273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Free Energy </a:t>
            </a:r>
            <a:r>
              <a:rPr lang="en-US" dirty="0"/>
              <a:t>P</a:t>
            </a:r>
            <a:r>
              <a:rPr lang="en-US" dirty="0" smtClean="0"/>
              <a:t>erturbation</a:t>
            </a:r>
            <a:endParaRPr lang="en-US" dirty="0"/>
          </a:p>
        </p:txBody>
      </p:sp>
      <p:pic>
        <p:nvPicPr>
          <p:cNvPr id="7" name="Picture 6" descr="Screen Shot 2012-05-03 at 5.18.0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317" y="1496480"/>
            <a:ext cx="4838700" cy="774700"/>
          </a:xfrm>
          <a:prstGeom prst="rect">
            <a:avLst/>
          </a:prstGeom>
        </p:spPr>
      </p:pic>
      <p:grpSp>
        <p:nvGrpSpPr>
          <p:cNvPr id="11" name="Group 10"/>
          <p:cNvGrpSpPr/>
          <p:nvPr/>
        </p:nvGrpSpPr>
        <p:grpSpPr>
          <a:xfrm>
            <a:off x="0" y="4716995"/>
            <a:ext cx="6070600" cy="1678516"/>
            <a:chOff x="692150" y="2271180"/>
            <a:chExt cx="6070600" cy="1678516"/>
          </a:xfrm>
        </p:grpSpPr>
        <p:pic>
          <p:nvPicPr>
            <p:cNvPr id="5" name="Picture 4" descr="Screen Shot 2012-05-03 at 5.18.2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150" y="2476496"/>
              <a:ext cx="6070600" cy="1473200"/>
            </a:xfrm>
            <a:prstGeom prst="rect">
              <a:avLst/>
            </a:prstGeom>
          </p:spPr>
        </p:pic>
        <p:sp>
          <p:nvSpPr>
            <p:cNvPr id="9" name="Down Arrow 8"/>
            <p:cNvSpPr/>
            <p:nvPr/>
          </p:nvSpPr>
          <p:spPr>
            <a:xfrm>
              <a:off x="1703917" y="2271180"/>
              <a:ext cx="508000" cy="20531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332317" y="2271180"/>
            <a:ext cx="5689600" cy="2442633"/>
            <a:chOff x="692150" y="3949696"/>
            <a:chExt cx="5689600" cy="2442633"/>
          </a:xfrm>
        </p:grpSpPr>
        <p:pic>
          <p:nvPicPr>
            <p:cNvPr id="6" name="Picture 5" descr="Screen Shot 2012-05-03 at 5.18.22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2150" y="4233329"/>
              <a:ext cx="5689600" cy="2159000"/>
            </a:xfrm>
            <a:prstGeom prst="rect">
              <a:avLst/>
            </a:prstGeom>
          </p:spPr>
        </p:pic>
        <p:sp>
          <p:nvSpPr>
            <p:cNvPr id="10" name="Down Arrow 9"/>
            <p:cNvSpPr/>
            <p:nvPr/>
          </p:nvSpPr>
          <p:spPr>
            <a:xfrm>
              <a:off x="1602317" y="3949696"/>
              <a:ext cx="508000" cy="28363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6021917" y="5132912"/>
            <a:ext cx="3122083" cy="685800"/>
            <a:chOff x="6021917" y="5132912"/>
            <a:chExt cx="3122083" cy="685800"/>
          </a:xfrm>
        </p:grpSpPr>
        <p:pic>
          <p:nvPicPr>
            <p:cNvPr id="3" name="Picture 2" descr="Screen Shot 2012-05-03 at 5.18.4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23000" y="5132912"/>
              <a:ext cx="2921000" cy="685800"/>
            </a:xfrm>
            <a:prstGeom prst="rect">
              <a:avLst/>
            </a:prstGeom>
          </p:spPr>
        </p:pic>
        <p:sp>
          <p:nvSpPr>
            <p:cNvPr id="13" name="Right Arrow 12"/>
            <p:cNvSpPr/>
            <p:nvPr/>
          </p:nvSpPr>
          <p:spPr>
            <a:xfrm>
              <a:off x="6021917" y="5355167"/>
              <a:ext cx="201083" cy="28575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5" name="Rectangle 14"/>
          <p:cNvSpPr/>
          <p:nvPr/>
        </p:nvSpPr>
        <p:spPr>
          <a:xfrm>
            <a:off x="1242484" y="3100917"/>
            <a:ext cx="2207683"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1242484" y="3807036"/>
            <a:ext cx="4631266"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1242484" y="4499185"/>
            <a:ext cx="4631266"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1011767" y="5640918"/>
            <a:ext cx="5010150" cy="5333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0" y="5648536"/>
            <a:ext cx="751416"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549275" y="6139602"/>
            <a:ext cx="396875"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549275" y="5498252"/>
            <a:ext cx="396875"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712258" y="4338319"/>
            <a:ext cx="396875" cy="16086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751416" y="3601719"/>
            <a:ext cx="491068" cy="12361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663575" y="2875702"/>
            <a:ext cx="491068" cy="12361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4693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15916</TotalTime>
  <Words>517</Words>
  <Application>Microsoft Macintosh PowerPoint</Application>
  <PresentationFormat>On-screen Show (4:3)</PresentationFormat>
  <Paragraphs>43</Paragraphs>
  <Slides>13</Slides>
  <Notes>5</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Free Energy Calculation</vt:lpstr>
      <vt:lpstr>Free Energy Overview</vt:lpstr>
      <vt:lpstr>Free Energy Calc methods</vt:lpstr>
      <vt:lpstr>Counting method</vt:lpstr>
      <vt:lpstr>Counting method</vt:lpstr>
      <vt:lpstr>Umbrella sampling</vt:lpstr>
      <vt:lpstr>Thermodynamic integration</vt:lpstr>
      <vt:lpstr>Thermodynamic integration</vt:lpstr>
      <vt:lpstr>Free Energy Perturbation</vt:lpstr>
      <vt:lpstr>Free Energy Perturbation</vt:lpstr>
      <vt:lpstr>TI vs FEP</vt:lpstr>
      <vt:lpstr>CHARMM Free Energy Calc</vt:lpstr>
      <vt:lpstr>Other options?</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and more unitest</dc:title>
  <dc:creator>Joseph  Curtis</dc:creator>
  <cp:lastModifiedBy>Joseph  Curtis</cp:lastModifiedBy>
  <cp:revision>1486</cp:revision>
  <dcterms:created xsi:type="dcterms:W3CDTF">2011-11-09T21:36:31Z</dcterms:created>
  <dcterms:modified xsi:type="dcterms:W3CDTF">2012-05-04T20:58:47Z</dcterms:modified>
</cp:coreProperties>
</file>