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62" r:id="rId3"/>
    <p:sldId id="281" r:id="rId4"/>
    <p:sldId id="286" r:id="rId5"/>
    <p:sldId id="288" r:id="rId6"/>
    <p:sldId id="300" r:id="rId7"/>
    <p:sldId id="289" r:id="rId8"/>
    <p:sldId id="301" r:id="rId9"/>
    <p:sldId id="302" r:id="rId10"/>
    <p:sldId id="283" r:id="rId11"/>
    <p:sldId id="285" r:id="rId12"/>
    <p:sldId id="303" r:id="rId13"/>
    <p:sldId id="316" r:id="rId14"/>
    <p:sldId id="287" r:id="rId15"/>
    <p:sldId id="296" r:id="rId16"/>
    <p:sldId id="297" r:id="rId17"/>
    <p:sldId id="280" r:id="rId18"/>
    <p:sldId id="264" r:id="rId19"/>
    <p:sldId id="295" r:id="rId20"/>
    <p:sldId id="265" r:id="rId21"/>
    <p:sldId id="292" r:id="rId22"/>
    <p:sldId id="309" r:id="rId23"/>
    <p:sldId id="260" r:id="rId24"/>
    <p:sldId id="259" r:id="rId25"/>
    <p:sldId id="279" r:id="rId26"/>
    <p:sldId id="266" r:id="rId27"/>
    <p:sldId id="261" r:id="rId28"/>
    <p:sldId id="267" r:id="rId29"/>
    <p:sldId id="269" r:id="rId30"/>
    <p:sldId id="270" r:id="rId31"/>
    <p:sldId id="271" r:id="rId32"/>
    <p:sldId id="272" r:id="rId33"/>
    <p:sldId id="274" r:id="rId34"/>
    <p:sldId id="291" r:id="rId35"/>
    <p:sldId id="308" r:id="rId36"/>
    <p:sldId id="276" r:id="rId37"/>
    <p:sldId id="312" r:id="rId38"/>
    <p:sldId id="298" r:id="rId39"/>
    <p:sldId id="299" r:id="rId40"/>
    <p:sldId id="311" r:id="rId41"/>
    <p:sldId id="31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FB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98" autoAdjust="0"/>
  </p:normalViewPr>
  <p:slideViewPr>
    <p:cSldViewPr snapToGrid="0" snapToObjects="1">
      <p:cViewPr>
        <p:scale>
          <a:sx n="120" d="100"/>
          <a:sy n="120" d="100"/>
        </p:scale>
        <p:origin x="-1312"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A5FCF-7664-0541-AD65-DEC8E5E6E575}"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66269A6A-10BC-6D40-9A65-519E2EF28858}">
      <dgm:prSet phldrT="[Text]" custT="1"/>
      <dgm:spPr/>
      <dgm:t>
        <a:bodyPr/>
        <a:lstStyle/>
        <a:p>
          <a:r>
            <a:rPr lang="en-US" sz="1000" dirty="0" err="1" smtClean="0"/>
            <a:t>sassie</a:t>
          </a:r>
          <a:endParaRPr lang="en-US" sz="1000" dirty="0"/>
        </a:p>
      </dgm:t>
    </dgm:pt>
    <dgm:pt modelId="{FD88C752-2F92-684E-9C38-7F91E2D7AB5E}" type="parTrans" cxnId="{0AB23C9C-46FC-0B4D-8103-DCB16ACDD986}">
      <dgm:prSet/>
      <dgm:spPr/>
      <dgm:t>
        <a:bodyPr/>
        <a:lstStyle/>
        <a:p>
          <a:endParaRPr lang="en-US"/>
        </a:p>
      </dgm:t>
    </dgm:pt>
    <dgm:pt modelId="{8C638160-2332-0A40-BF1A-9C43ED62BC37}" type="sibTrans" cxnId="{0AB23C9C-46FC-0B4D-8103-DCB16ACDD986}">
      <dgm:prSet/>
      <dgm:spPr/>
      <dgm:t>
        <a:bodyPr/>
        <a:lstStyle/>
        <a:p>
          <a:endParaRPr lang="en-US"/>
        </a:p>
      </dgm:t>
    </dgm:pt>
    <dgm:pt modelId="{A85C2659-4F6D-2545-9E08-FE1B1BF4CB33}">
      <dgm:prSet phldrT="[Text]" custT="1"/>
      <dgm:spPr/>
      <dgm:t>
        <a:bodyPr/>
        <a:lstStyle/>
        <a:p>
          <a:r>
            <a:rPr lang="en-US" sz="1000" dirty="0" err="1" smtClean="0"/>
            <a:t>sasmol</a:t>
          </a:r>
          <a:endParaRPr lang="en-US" sz="1000" dirty="0"/>
        </a:p>
      </dgm:t>
    </dgm:pt>
    <dgm:pt modelId="{EEAE1C6A-11BF-DB41-A301-5B9E5BBA45C7}" type="parTrans" cxnId="{89A6CCCB-161A-1A49-923A-F56AF51FC7DD}">
      <dgm:prSet/>
      <dgm:spPr/>
      <dgm:t>
        <a:bodyPr/>
        <a:lstStyle/>
        <a:p>
          <a:endParaRPr lang="en-US"/>
        </a:p>
      </dgm:t>
    </dgm:pt>
    <dgm:pt modelId="{28549BF4-7C4B-9A4F-86A7-765EC615B6B9}" type="sibTrans" cxnId="{89A6CCCB-161A-1A49-923A-F56AF51FC7DD}">
      <dgm:prSet/>
      <dgm:spPr/>
      <dgm:t>
        <a:bodyPr/>
        <a:lstStyle/>
        <a:p>
          <a:endParaRPr lang="en-US"/>
        </a:p>
      </dgm:t>
    </dgm:pt>
    <dgm:pt modelId="{EFDA8708-9155-F645-B5B1-5FF9CF077710}">
      <dgm:prSet custT="1"/>
      <dgm:spPr/>
      <dgm:t>
        <a:bodyPr/>
        <a:lstStyle/>
        <a:p>
          <a:r>
            <a:rPr lang="en-US" sz="1000" dirty="0" smtClean="0"/>
            <a:t>tools</a:t>
          </a:r>
          <a:endParaRPr lang="en-US" sz="1000" dirty="0"/>
        </a:p>
      </dgm:t>
    </dgm:pt>
    <dgm:pt modelId="{B340D21B-12DE-4044-A72C-4B51FF1E5738}" type="parTrans" cxnId="{6EFD6C3B-D9A7-EC44-B0BF-E8605E122682}">
      <dgm:prSet/>
      <dgm:spPr/>
      <dgm:t>
        <a:bodyPr/>
        <a:lstStyle/>
        <a:p>
          <a:endParaRPr lang="en-US"/>
        </a:p>
      </dgm:t>
    </dgm:pt>
    <dgm:pt modelId="{A8BEDD78-5585-F247-B772-5B13CBC20358}" type="sibTrans" cxnId="{6EFD6C3B-D9A7-EC44-B0BF-E8605E122682}">
      <dgm:prSet/>
      <dgm:spPr/>
      <dgm:t>
        <a:bodyPr/>
        <a:lstStyle/>
        <a:p>
          <a:endParaRPr lang="en-US"/>
        </a:p>
      </dgm:t>
    </dgm:pt>
    <dgm:pt modelId="{C974E59B-BAD7-3D42-8E9C-26ED954783EC}">
      <dgm:prSet custT="1"/>
      <dgm:spPr/>
      <dgm:t>
        <a:bodyPr/>
        <a:lstStyle/>
        <a:p>
          <a:r>
            <a:rPr lang="en-US" sz="1000" dirty="0" smtClean="0"/>
            <a:t>simulate</a:t>
          </a:r>
          <a:endParaRPr lang="en-US" sz="1000" dirty="0"/>
        </a:p>
      </dgm:t>
    </dgm:pt>
    <dgm:pt modelId="{1B59F40F-FD6C-9843-AD9A-8F468D41705C}" type="parTrans" cxnId="{A5FF6682-C034-E449-9835-5882B4AED3B1}">
      <dgm:prSet/>
      <dgm:spPr/>
      <dgm:t>
        <a:bodyPr/>
        <a:lstStyle/>
        <a:p>
          <a:endParaRPr lang="en-US"/>
        </a:p>
      </dgm:t>
    </dgm:pt>
    <dgm:pt modelId="{1C74086B-1A01-3E4A-9F04-C5DD49FC475D}" type="sibTrans" cxnId="{A5FF6682-C034-E449-9835-5882B4AED3B1}">
      <dgm:prSet/>
      <dgm:spPr/>
      <dgm:t>
        <a:bodyPr/>
        <a:lstStyle/>
        <a:p>
          <a:endParaRPr lang="en-US"/>
        </a:p>
      </dgm:t>
    </dgm:pt>
    <dgm:pt modelId="{F735190F-E4BD-3941-9F35-C5C80B51A1A1}">
      <dgm:prSet custT="1"/>
      <dgm:spPr/>
      <dgm:t>
        <a:bodyPr/>
        <a:lstStyle/>
        <a:p>
          <a:r>
            <a:rPr lang="en-US" sz="1000" dirty="0" smtClean="0"/>
            <a:t>analyze</a:t>
          </a:r>
          <a:endParaRPr lang="en-US" sz="1000" dirty="0"/>
        </a:p>
      </dgm:t>
    </dgm:pt>
    <dgm:pt modelId="{38423971-2502-CB47-94E0-47A5908BB82F}" type="parTrans" cxnId="{DA85F98D-0585-4545-B4A4-18B828D6FC09}">
      <dgm:prSet/>
      <dgm:spPr/>
      <dgm:t>
        <a:bodyPr/>
        <a:lstStyle/>
        <a:p>
          <a:endParaRPr lang="en-US"/>
        </a:p>
      </dgm:t>
    </dgm:pt>
    <dgm:pt modelId="{8E1C32AC-633A-6B47-9B66-BAF9B3E1E95D}" type="sibTrans" cxnId="{DA85F98D-0585-4545-B4A4-18B828D6FC09}">
      <dgm:prSet/>
      <dgm:spPr/>
      <dgm:t>
        <a:bodyPr/>
        <a:lstStyle/>
        <a:p>
          <a:endParaRPr lang="en-US"/>
        </a:p>
      </dgm:t>
    </dgm:pt>
    <dgm:pt modelId="{C326AFFF-0A7B-B84B-8055-EC51D9AE64A7}">
      <dgm:prSet custT="1"/>
      <dgm:spPr/>
      <dgm:t>
        <a:bodyPr/>
        <a:lstStyle/>
        <a:p>
          <a:r>
            <a:rPr lang="en-US" sz="1000" dirty="0" smtClean="0"/>
            <a:t>…</a:t>
          </a:r>
          <a:endParaRPr lang="en-US" sz="1000" dirty="0"/>
        </a:p>
      </dgm:t>
    </dgm:pt>
    <dgm:pt modelId="{4AA07F37-1FC6-6048-8FB5-8247C0A0FEC7}" type="parTrans" cxnId="{59BFD7CC-249E-DE48-A290-24EBA95210A5}">
      <dgm:prSet/>
      <dgm:spPr/>
      <dgm:t>
        <a:bodyPr/>
        <a:lstStyle/>
        <a:p>
          <a:endParaRPr lang="en-US"/>
        </a:p>
      </dgm:t>
    </dgm:pt>
    <dgm:pt modelId="{7482E2C1-27AA-FF43-A6E7-A36E1EF2B6C7}" type="sibTrans" cxnId="{59BFD7CC-249E-DE48-A290-24EBA95210A5}">
      <dgm:prSet/>
      <dgm:spPr/>
      <dgm:t>
        <a:bodyPr/>
        <a:lstStyle/>
        <a:p>
          <a:endParaRPr lang="en-US"/>
        </a:p>
      </dgm:t>
    </dgm:pt>
    <dgm:pt modelId="{CC78EEF4-E6B5-BE44-8312-7B6E1AC4287D}" type="pres">
      <dgm:prSet presAssocID="{663A5FCF-7664-0541-AD65-DEC8E5E6E575}" presName="hierChild1" presStyleCnt="0">
        <dgm:presLayoutVars>
          <dgm:chPref val="1"/>
          <dgm:dir/>
          <dgm:animOne val="branch"/>
          <dgm:animLvl val="lvl"/>
          <dgm:resizeHandles/>
        </dgm:presLayoutVars>
      </dgm:prSet>
      <dgm:spPr/>
      <dgm:t>
        <a:bodyPr/>
        <a:lstStyle/>
        <a:p>
          <a:endParaRPr lang="en-US"/>
        </a:p>
      </dgm:t>
    </dgm:pt>
    <dgm:pt modelId="{AF8EAF59-C5C5-A84D-8926-A48DA36A0109}" type="pres">
      <dgm:prSet presAssocID="{66269A6A-10BC-6D40-9A65-519E2EF28858}" presName="hierRoot1" presStyleCnt="0"/>
      <dgm:spPr/>
    </dgm:pt>
    <dgm:pt modelId="{B0FF7010-6CF1-224F-8853-D7753B4D6096}" type="pres">
      <dgm:prSet presAssocID="{66269A6A-10BC-6D40-9A65-519E2EF28858}" presName="composite" presStyleCnt="0"/>
      <dgm:spPr/>
    </dgm:pt>
    <dgm:pt modelId="{08948196-DC07-7B48-ACD2-AD9DDA255265}" type="pres">
      <dgm:prSet presAssocID="{66269A6A-10BC-6D40-9A65-519E2EF28858}" presName="background" presStyleLbl="node0" presStyleIdx="0" presStyleCnt="1"/>
      <dgm:spPr/>
    </dgm:pt>
    <dgm:pt modelId="{539481D5-39D4-E446-8699-A909163DE7C4}" type="pres">
      <dgm:prSet presAssocID="{66269A6A-10BC-6D40-9A65-519E2EF28858}" presName="text" presStyleLbl="fgAcc0" presStyleIdx="0" presStyleCnt="1" custLinFactNeighborX="61387">
        <dgm:presLayoutVars>
          <dgm:chPref val="3"/>
        </dgm:presLayoutVars>
      </dgm:prSet>
      <dgm:spPr/>
      <dgm:t>
        <a:bodyPr/>
        <a:lstStyle/>
        <a:p>
          <a:endParaRPr lang="en-US"/>
        </a:p>
      </dgm:t>
    </dgm:pt>
    <dgm:pt modelId="{96408908-6ACC-A44F-81AF-9655A914EBB3}" type="pres">
      <dgm:prSet presAssocID="{66269A6A-10BC-6D40-9A65-519E2EF28858}" presName="hierChild2" presStyleCnt="0"/>
      <dgm:spPr/>
    </dgm:pt>
    <dgm:pt modelId="{870E4463-D2E6-A947-AD37-81B8909C6292}" type="pres">
      <dgm:prSet presAssocID="{EEAE1C6A-11BF-DB41-A301-5B9E5BBA45C7}" presName="Name10" presStyleLbl="parChTrans1D2" presStyleIdx="0" presStyleCnt="5"/>
      <dgm:spPr/>
      <dgm:t>
        <a:bodyPr/>
        <a:lstStyle/>
        <a:p>
          <a:endParaRPr lang="en-US"/>
        </a:p>
      </dgm:t>
    </dgm:pt>
    <dgm:pt modelId="{8A15952C-95F7-3B4F-BB5F-93F4F26D2CF3}" type="pres">
      <dgm:prSet presAssocID="{A85C2659-4F6D-2545-9E08-FE1B1BF4CB33}" presName="hierRoot2" presStyleCnt="0"/>
      <dgm:spPr/>
    </dgm:pt>
    <dgm:pt modelId="{1261C3B3-331A-B74B-BE21-97315B3E411B}" type="pres">
      <dgm:prSet presAssocID="{A85C2659-4F6D-2545-9E08-FE1B1BF4CB33}" presName="composite2" presStyleCnt="0"/>
      <dgm:spPr/>
    </dgm:pt>
    <dgm:pt modelId="{F05B25F9-DA96-E646-9E5B-DE884A020168}" type="pres">
      <dgm:prSet presAssocID="{A85C2659-4F6D-2545-9E08-FE1B1BF4CB33}" presName="background2" presStyleLbl="node2" presStyleIdx="0" presStyleCnt="5"/>
      <dgm:spPr/>
    </dgm:pt>
    <dgm:pt modelId="{9277446C-E06A-2946-AAB0-CF20308CA867}" type="pres">
      <dgm:prSet presAssocID="{A85C2659-4F6D-2545-9E08-FE1B1BF4CB33}" presName="text2" presStyleLbl="fgAcc2" presStyleIdx="0" presStyleCnt="5">
        <dgm:presLayoutVars>
          <dgm:chPref val="3"/>
        </dgm:presLayoutVars>
      </dgm:prSet>
      <dgm:spPr/>
      <dgm:t>
        <a:bodyPr/>
        <a:lstStyle/>
        <a:p>
          <a:endParaRPr lang="en-US"/>
        </a:p>
      </dgm:t>
    </dgm:pt>
    <dgm:pt modelId="{F881CEC0-9E08-9A48-859B-5E88144DDD45}" type="pres">
      <dgm:prSet presAssocID="{A85C2659-4F6D-2545-9E08-FE1B1BF4CB33}" presName="hierChild3" presStyleCnt="0"/>
      <dgm:spPr/>
    </dgm:pt>
    <dgm:pt modelId="{2551A88F-C1AC-F847-A339-2993D5F528CB}" type="pres">
      <dgm:prSet presAssocID="{B340D21B-12DE-4044-A72C-4B51FF1E5738}" presName="Name10" presStyleLbl="parChTrans1D2" presStyleIdx="1" presStyleCnt="5"/>
      <dgm:spPr/>
      <dgm:t>
        <a:bodyPr/>
        <a:lstStyle/>
        <a:p>
          <a:endParaRPr lang="en-US"/>
        </a:p>
      </dgm:t>
    </dgm:pt>
    <dgm:pt modelId="{9D90C6A5-E920-3B4A-BF9C-D88751875792}" type="pres">
      <dgm:prSet presAssocID="{EFDA8708-9155-F645-B5B1-5FF9CF077710}" presName="hierRoot2" presStyleCnt="0"/>
      <dgm:spPr/>
    </dgm:pt>
    <dgm:pt modelId="{6FDB3474-A530-F147-96D6-0C6264DBD545}" type="pres">
      <dgm:prSet presAssocID="{EFDA8708-9155-F645-B5B1-5FF9CF077710}" presName="composite2" presStyleCnt="0"/>
      <dgm:spPr/>
    </dgm:pt>
    <dgm:pt modelId="{470A98FF-A218-FD49-8C90-F9B294DE8AD5}" type="pres">
      <dgm:prSet presAssocID="{EFDA8708-9155-F645-B5B1-5FF9CF077710}" presName="background2" presStyleLbl="node2" presStyleIdx="1" presStyleCnt="5"/>
      <dgm:spPr/>
    </dgm:pt>
    <dgm:pt modelId="{6174AA0D-FF53-244D-8A3E-E3626A8982DE}" type="pres">
      <dgm:prSet presAssocID="{EFDA8708-9155-F645-B5B1-5FF9CF077710}" presName="text2" presStyleLbl="fgAcc2" presStyleIdx="1" presStyleCnt="5">
        <dgm:presLayoutVars>
          <dgm:chPref val="3"/>
        </dgm:presLayoutVars>
      </dgm:prSet>
      <dgm:spPr/>
      <dgm:t>
        <a:bodyPr/>
        <a:lstStyle/>
        <a:p>
          <a:endParaRPr lang="en-US"/>
        </a:p>
      </dgm:t>
    </dgm:pt>
    <dgm:pt modelId="{8EEA3EDB-2235-B545-AEF1-1C409B1A5078}" type="pres">
      <dgm:prSet presAssocID="{EFDA8708-9155-F645-B5B1-5FF9CF077710}" presName="hierChild3" presStyleCnt="0"/>
      <dgm:spPr/>
    </dgm:pt>
    <dgm:pt modelId="{F875327B-795D-A94C-8D6A-E7215EAF166C}" type="pres">
      <dgm:prSet presAssocID="{1B59F40F-FD6C-9843-AD9A-8F468D41705C}" presName="Name10" presStyleLbl="parChTrans1D2" presStyleIdx="2" presStyleCnt="5"/>
      <dgm:spPr/>
      <dgm:t>
        <a:bodyPr/>
        <a:lstStyle/>
        <a:p>
          <a:endParaRPr lang="en-US"/>
        </a:p>
      </dgm:t>
    </dgm:pt>
    <dgm:pt modelId="{9B3B9978-EB5F-4B4E-A0CE-BB5C14546CB9}" type="pres">
      <dgm:prSet presAssocID="{C974E59B-BAD7-3D42-8E9C-26ED954783EC}" presName="hierRoot2" presStyleCnt="0"/>
      <dgm:spPr/>
    </dgm:pt>
    <dgm:pt modelId="{38E6E2EF-10A1-3842-B8B7-79345B61A505}" type="pres">
      <dgm:prSet presAssocID="{C974E59B-BAD7-3D42-8E9C-26ED954783EC}" presName="composite2" presStyleCnt="0"/>
      <dgm:spPr/>
    </dgm:pt>
    <dgm:pt modelId="{220204C6-76E3-3A4D-AF04-0E1D6640A3C5}" type="pres">
      <dgm:prSet presAssocID="{C974E59B-BAD7-3D42-8E9C-26ED954783EC}" presName="background2" presStyleLbl="node2" presStyleIdx="2" presStyleCnt="5"/>
      <dgm:spPr/>
    </dgm:pt>
    <dgm:pt modelId="{58301C89-ECCB-8340-AE4B-2F7C4CEA4D03}" type="pres">
      <dgm:prSet presAssocID="{C974E59B-BAD7-3D42-8E9C-26ED954783EC}" presName="text2" presStyleLbl="fgAcc2" presStyleIdx="2" presStyleCnt="5">
        <dgm:presLayoutVars>
          <dgm:chPref val="3"/>
        </dgm:presLayoutVars>
      </dgm:prSet>
      <dgm:spPr/>
      <dgm:t>
        <a:bodyPr/>
        <a:lstStyle/>
        <a:p>
          <a:endParaRPr lang="en-US"/>
        </a:p>
      </dgm:t>
    </dgm:pt>
    <dgm:pt modelId="{BCA1635F-E99C-974D-8CF0-73279BD672F2}" type="pres">
      <dgm:prSet presAssocID="{C974E59B-BAD7-3D42-8E9C-26ED954783EC}" presName="hierChild3" presStyleCnt="0"/>
      <dgm:spPr/>
    </dgm:pt>
    <dgm:pt modelId="{19B23D3D-FE60-1F49-9ACD-70FDD5BC70CB}" type="pres">
      <dgm:prSet presAssocID="{38423971-2502-CB47-94E0-47A5908BB82F}" presName="Name10" presStyleLbl="parChTrans1D2" presStyleIdx="3" presStyleCnt="5"/>
      <dgm:spPr/>
      <dgm:t>
        <a:bodyPr/>
        <a:lstStyle/>
        <a:p>
          <a:endParaRPr lang="en-US"/>
        </a:p>
      </dgm:t>
    </dgm:pt>
    <dgm:pt modelId="{362BA697-B8B6-814C-8A90-4A73462A1FCB}" type="pres">
      <dgm:prSet presAssocID="{F735190F-E4BD-3941-9F35-C5C80B51A1A1}" presName="hierRoot2" presStyleCnt="0"/>
      <dgm:spPr/>
    </dgm:pt>
    <dgm:pt modelId="{133E9F8A-81CD-9E48-ABF4-97D1152AFFE8}" type="pres">
      <dgm:prSet presAssocID="{F735190F-E4BD-3941-9F35-C5C80B51A1A1}" presName="composite2" presStyleCnt="0"/>
      <dgm:spPr/>
    </dgm:pt>
    <dgm:pt modelId="{F4FB7A54-091D-5142-83EC-7DDC965EA2EE}" type="pres">
      <dgm:prSet presAssocID="{F735190F-E4BD-3941-9F35-C5C80B51A1A1}" presName="background2" presStyleLbl="node2" presStyleIdx="3" presStyleCnt="5"/>
      <dgm:spPr/>
    </dgm:pt>
    <dgm:pt modelId="{DC7FF060-8CC8-0043-B996-01F47F9A1C0E}" type="pres">
      <dgm:prSet presAssocID="{F735190F-E4BD-3941-9F35-C5C80B51A1A1}" presName="text2" presStyleLbl="fgAcc2" presStyleIdx="3" presStyleCnt="5">
        <dgm:presLayoutVars>
          <dgm:chPref val="3"/>
        </dgm:presLayoutVars>
      </dgm:prSet>
      <dgm:spPr/>
      <dgm:t>
        <a:bodyPr/>
        <a:lstStyle/>
        <a:p>
          <a:endParaRPr lang="en-US"/>
        </a:p>
      </dgm:t>
    </dgm:pt>
    <dgm:pt modelId="{B9EB9C61-1A8F-AD47-BDF4-10A639A19F27}" type="pres">
      <dgm:prSet presAssocID="{F735190F-E4BD-3941-9F35-C5C80B51A1A1}" presName="hierChild3" presStyleCnt="0"/>
      <dgm:spPr/>
    </dgm:pt>
    <dgm:pt modelId="{CE719D5E-90ED-EA49-B8B2-4BAAED4CE214}" type="pres">
      <dgm:prSet presAssocID="{4AA07F37-1FC6-6048-8FB5-8247C0A0FEC7}" presName="Name10" presStyleLbl="parChTrans1D2" presStyleIdx="4" presStyleCnt="5"/>
      <dgm:spPr/>
      <dgm:t>
        <a:bodyPr/>
        <a:lstStyle/>
        <a:p>
          <a:endParaRPr lang="en-US"/>
        </a:p>
      </dgm:t>
    </dgm:pt>
    <dgm:pt modelId="{B47ACF41-DE0E-AC43-810B-288045655C72}" type="pres">
      <dgm:prSet presAssocID="{C326AFFF-0A7B-B84B-8055-EC51D9AE64A7}" presName="hierRoot2" presStyleCnt="0"/>
      <dgm:spPr/>
    </dgm:pt>
    <dgm:pt modelId="{4F118C0A-6F77-8D45-9A8F-B22975F3135E}" type="pres">
      <dgm:prSet presAssocID="{C326AFFF-0A7B-B84B-8055-EC51D9AE64A7}" presName="composite2" presStyleCnt="0"/>
      <dgm:spPr/>
    </dgm:pt>
    <dgm:pt modelId="{197E18B0-830B-B646-A0BF-104A8524F982}" type="pres">
      <dgm:prSet presAssocID="{C326AFFF-0A7B-B84B-8055-EC51D9AE64A7}" presName="background2" presStyleLbl="node2" presStyleIdx="4" presStyleCnt="5"/>
      <dgm:spPr/>
    </dgm:pt>
    <dgm:pt modelId="{836CEE1C-8516-504D-A97F-F401355C1D8A}" type="pres">
      <dgm:prSet presAssocID="{C326AFFF-0A7B-B84B-8055-EC51D9AE64A7}" presName="text2" presStyleLbl="fgAcc2" presStyleIdx="4" presStyleCnt="5">
        <dgm:presLayoutVars>
          <dgm:chPref val="3"/>
        </dgm:presLayoutVars>
      </dgm:prSet>
      <dgm:spPr/>
      <dgm:t>
        <a:bodyPr/>
        <a:lstStyle/>
        <a:p>
          <a:endParaRPr lang="en-US"/>
        </a:p>
      </dgm:t>
    </dgm:pt>
    <dgm:pt modelId="{5C2CF228-77DF-124C-B09C-17CF15236ACD}" type="pres">
      <dgm:prSet presAssocID="{C326AFFF-0A7B-B84B-8055-EC51D9AE64A7}" presName="hierChild3" presStyleCnt="0"/>
      <dgm:spPr/>
    </dgm:pt>
  </dgm:ptLst>
  <dgm:cxnLst>
    <dgm:cxn modelId="{CEC8A445-7ECF-1C4A-BFBB-B45A2C5A7C85}" type="presOf" srcId="{EFDA8708-9155-F645-B5B1-5FF9CF077710}" destId="{6174AA0D-FF53-244D-8A3E-E3626A8982DE}" srcOrd="0" destOrd="0" presId="urn:microsoft.com/office/officeart/2005/8/layout/hierarchy1"/>
    <dgm:cxn modelId="{6CC85C2D-14E6-434D-90DC-8451168C0813}" type="presOf" srcId="{A85C2659-4F6D-2545-9E08-FE1B1BF4CB33}" destId="{9277446C-E06A-2946-AAB0-CF20308CA867}" srcOrd="0" destOrd="0" presId="urn:microsoft.com/office/officeart/2005/8/layout/hierarchy1"/>
    <dgm:cxn modelId="{A5FF6682-C034-E449-9835-5882B4AED3B1}" srcId="{66269A6A-10BC-6D40-9A65-519E2EF28858}" destId="{C974E59B-BAD7-3D42-8E9C-26ED954783EC}" srcOrd="2" destOrd="0" parTransId="{1B59F40F-FD6C-9843-AD9A-8F468D41705C}" sibTransId="{1C74086B-1A01-3E4A-9F04-C5DD49FC475D}"/>
    <dgm:cxn modelId="{0AB23C9C-46FC-0B4D-8103-DCB16ACDD986}" srcId="{663A5FCF-7664-0541-AD65-DEC8E5E6E575}" destId="{66269A6A-10BC-6D40-9A65-519E2EF28858}" srcOrd="0" destOrd="0" parTransId="{FD88C752-2F92-684E-9C38-7F91E2D7AB5E}" sibTransId="{8C638160-2332-0A40-BF1A-9C43ED62BC37}"/>
    <dgm:cxn modelId="{89A6CCCB-161A-1A49-923A-F56AF51FC7DD}" srcId="{66269A6A-10BC-6D40-9A65-519E2EF28858}" destId="{A85C2659-4F6D-2545-9E08-FE1B1BF4CB33}" srcOrd="0" destOrd="0" parTransId="{EEAE1C6A-11BF-DB41-A301-5B9E5BBA45C7}" sibTransId="{28549BF4-7C4B-9A4F-86A7-765EC615B6B9}"/>
    <dgm:cxn modelId="{96C4A102-A0EF-0341-84E4-77C0768AA801}" type="presOf" srcId="{C974E59B-BAD7-3D42-8E9C-26ED954783EC}" destId="{58301C89-ECCB-8340-AE4B-2F7C4CEA4D03}" srcOrd="0" destOrd="0" presId="urn:microsoft.com/office/officeart/2005/8/layout/hierarchy1"/>
    <dgm:cxn modelId="{BC4BC86A-3C46-9946-BADD-7F39242FB3F2}" type="presOf" srcId="{4AA07F37-1FC6-6048-8FB5-8247C0A0FEC7}" destId="{CE719D5E-90ED-EA49-B8B2-4BAAED4CE214}" srcOrd="0" destOrd="0" presId="urn:microsoft.com/office/officeart/2005/8/layout/hierarchy1"/>
    <dgm:cxn modelId="{2DCAC580-6479-E047-B6B4-9DF9A2B5D75E}" type="presOf" srcId="{66269A6A-10BC-6D40-9A65-519E2EF28858}" destId="{539481D5-39D4-E446-8699-A909163DE7C4}" srcOrd="0" destOrd="0" presId="urn:microsoft.com/office/officeart/2005/8/layout/hierarchy1"/>
    <dgm:cxn modelId="{BD86B6DF-A780-CA4E-8726-607A276AF84E}" type="presOf" srcId="{F735190F-E4BD-3941-9F35-C5C80B51A1A1}" destId="{DC7FF060-8CC8-0043-B996-01F47F9A1C0E}" srcOrd="0" destOrd="0" presId="urn:microsoft.com/office/officeart/2005/8/layout/hierarchy1"/>
    <dgm:cxn modelId="{81CEECF4-A609-344A-AD1D-8DE820B86E03}" type="presOf" srcId="{C326AFFF-0A7B-B84B-8055-EC51D9AE64A7}" destId="{836CEE1C-8516-504D-A97F-F401355C1D8A}" srcOrd="0" destOrd="0" presId="urn:microsoft.com/office/officeart/2005/8/layout/hierarchy1"/>
    <dgm:cxn modelId="{4272BC3E-F876-004E-BAEF-4548340E14B4}" type="presOf" srcId="{38423971-2502-CB47-94E0-47A5908BB82F}" destId="{19B23D3D-FE60-1F49-9ACD-70FDD5BC70CB}" srcOrd="0" destOrd="0" presId="urn:microsoft.com/office/officeart/2005/8/layout/hierarchy1"/>
    <dgm:cxn modelId="{464C0668-6578-654D-84D5-360F9DD788BF}" type="presOf" srcId="{663A5FCF-7664-0541-AD65-DEC8E5E6E575}" destId="{CC78EEF4-E6B5-BE44-8312-7B6E1AC4287D}" srcOrd="0" destOrd="0" presId="urn:microsoft.com/office/officeart/2005/8/layout/hierarchy1"/>
    <dgm:cxn modelId="{DA85F98D-0585-4545-B4A4-18B828D6FC09}" srcId="{66269A6A-10BC-6D40-9A65-519E2EF28858}" destId="{F735190F-E4BD-3941-9F35-C5C80B51A1A1}" srcOrd="3" destOrd="0" parTransId="{38423971-2502-CB47-94E0-47A5908BB82F}" sibTransId="{8E1C32AC-633A-6B47-9B66-BAF9B3E1E95D}"/>
    <dgm:cxn modelId="{A381C9E2-D75B-054D-8422-213FD1FC2ABD}" type="presOf" srcId="{B340D21B-12DE-4044-A72C-4B51FF1E5738}" destId="{2551A88F-C1AC-F847-A339-2993D5F528CB}" srcOrd="0" destOrd="0" presId="urn:microsoft.com/office/officeart/2005/8/layout/hierarchy1"/>
    <dgm:cxn modelId="{6689C3EC-6683-074A-94FE-B1DD6196F8B9}" type="presOf" srcId="{1B59F40F-FD6C-9843-AD9A-8F468D41705C}" destId="{F875327B-795D-A94C-8D6A-E7215EAF166C}" srcOrd="0" destOrd="0" presId="urn:microsoft.com/office/officeart/2005/8/layout/hierarchy1"/>
    <dgm:cxn modelId="{332B1333-2BC9-F54D-BEAF-1209E54B06C0}" type="presOf" srcId="{EEAE1C6A-11BF-DB41-A301-5B9E5BBA45C7}" destId="{870E4463-D2E6-A947-AD37-81B8909C6292}" srcOrd="0" destOrd="0" presId="urn:microsoft.com/office/officeart/2005/8/layout/hierarchy1"/>
    <dgm:cxn modelId="{6EFD6C3B-D9A7-EC44-B0BF-E8605E122682}" srcId="{66269A6A-10BC-6D40-9A65-519E2EF28858}" destId="{EFDA8708-9155-F645-B5B1-5FF9CF077710}" srcOrd="1" destOrd="0" parTransId="{B340D21B-12DE-4044-A72C-4B51FF1E5738}" sibTransId="{A8BEDD78-5585-F247-B772-5B13CBC20358}"/>
    <dgm:cxn modelId="{59BFD7CC-249E-DE48-A290-24EBA95210A5}" srcId="{66269A6A-10BC-6D40-9A65-519E2EF28858}" destId="{C326AFFF-0A7B-B84B-8055-EC51D9AE64A7}" srcOrd="4" destOrd="0" parTransId="{4AA07F37-1FC6-6048-8FB5-8247C0A0FEC7}" sibTransId="{7482E2C1-27AA-FF43-A6E7-A36E1EF2B6C7}"/>
    <dgm:cxn modelId="{620CA96C-0000-F649-AC1B-E929E1FE6975}" type="presParOf" srcId="{CC78EEF4-E6B5-BE44-8312-7B6E1AC4287D}" destId="{AF8EAF59-C5C5-A84D-8926-A48DA36A0109}" srcOrd="0" destOrd="0" presId="urn:microsoft.com/office/officeart/2005/8/layout/hierarchy1"/>
    <dgm:cxn modelId="{220567B2-1994-D14A-B631-FC6702A17D09}" type="presParOf" srcId="{AF8EAF59-C5C5-A84D-8926-A48DA36A0109}" destId="{B0FF7010-6CF1-224F-8853-D7753B4D6096}" srcOrd="0" destOrd="0" presId="urn:microsoft.com/office/officeart/2005/8/layout/hierarchy1"/>
    <dgm:cxn modelId="{8992284F-A023-394A-98B1-17B732296D28}" type="presParOf" srcId="{B0FF7010-6CF1-224F-8853-D7753B4D6096}" destId="{08948196-DC07-7B48-ACD2-AD9DDA255265}" srcOrd="0" destOrd="0" presId="urn:microsoft.com/office/officeart/2005/8/layout/hierarchy1"/>
    <dgm:cxn modelId="{13711593-890A-3F4F-9529-FDB4105D6CF0}" type="presParOf" srcId="{B0FF7010-6CF1-224F-8853-D7753B4D6096}" destId="{539481D5-39D4-E446-8699-A909163DE7C4}" srcOrd="1" destOrd="0" presId="urn:microsoft.com/office/officeart/2005/8/layout/hierarchy1"/>
    <dgm:cxn modelId="{9B9C7E5E-A458-3A4F-9B47-1223E18E3B75}" type="presParOf" srcId="{AF8EAF59-C5C5-A84D-8926-A48DA36A0109}" destId="{96408908-6ACC-A44F-81AF-9655A914EBB3}" srcOrd="1" destOrd="0" presId="urn:microsoft.com/office/officeart/2005/8/layout/hierarchy1"/>
    <dgm:cxn modelId="{3088A0AF-7481-6147-A161-01EC48FC011D}" type="presParOf" srcId="{96408908-6ACC-A44F-81AF-9655A914EBB3}" destId="{870E4463-D2E6-A947-AD37-81B8909C6292}" srcOrd="0" destOrd="0" presId="urn:microsoft.com/office/officeart/2005/8/layout/hierarchy1"/>
    <dgm:cxn modelId="{6223BC8B-0E3D-3B4A-BE55-B7A998A995DF}" type="presParOf" srcId="{96408908-6ACC-A44F-81AF-9655A914EBB3}" destId="{8A15952C-95F7-3B4F-BB5F-93F4F26D2CF3}" srcOrd="1" destOrd="0" presId="urn:microsoft.com/office/officeart/2005/8/layout/hierarchy1"/>
    <dgm:cxn modelId="{5EFEEC48-E5D9-ED4F-AD9F-C9D0CD110ACB}" type="presParOf" srcId="{8A15952C-95F7-3B4F-BB5F-93F4F26D2CF3}" destId="{1261C3B3-331A-B74B-BE21-97315B3E411B}" srcOrd="0" destOrd="0" presId="urn:microsoft.com/office/officeart/2005/8/layout/hierarchy1"/>
    <dgm:cxn modelId="{B74E872F-DD4C-0A4D-917B-BC52C1028F9E}" type="presParOf" srcId="{1261C3B3-331A-B74B-BE21-97315B3E411B}" destId="{F05B25F9-DA96-E646-9E5B-DE884A020168}" srcOrd="0" destOrd="0" presId="urn:microsoft.com/office/officeart/2005/8/layout/hierarchy1"/>
    <dgm:cxn modelId="{2A62DB27-540E-5C4B-8521-56C3078F9F5B}" type="presParOf" srcId="{1261C3B3-331A-B74B-BE21-97315B3E411B}" destId="{9277446C-E06A-2946-AAB0-CF20308CA867}" srcOrd="1" destOrd="0" presId="urn:microsoft.com/office/officeart/2005/8/layout/hierarchy1"/>
    <dgm:cxn modelId="{A70D339E-86D7-F641-AD05-6309244F60C6}" type="presParOf" srcId="{8A15952C-95F7-3B4F-BB5F-93F4F26D2CF3}" destId="{F881CEC0-9E08-9A48-859B-5E88144DDD45}" srcOrd="1" destOrd="0" presId="urn:microsoft.com/office/officeart/2005/8/layout/hierarchy1"/>
    <dgm:cxn modelId="{AB843C6F-9189-A048-B9EE-595A07CC83ED}" type="presParOf" srcId="{96408908-6ACC-A44F-81AF-9655A914EBB3}" destId="{2551A88F-C1AC-F847-A339-2993D5F528CB}" srcOrd="2" destOrd="0" presId="urn:microsoft.com/office/officeart/2005/8/layout/hierarchy1"/>
    <dgm:cxn modelId="{AE42BD72-E471-9C4B-B8BC-28384EF97F7B}" type="presParOf" srcId="{96408908-6ACC-A44F-81AF-9655A914EBB3}" destId="{9D90C6A5-E920-3B4A-BF9C-D88751875792}" srcOrd="3" destOrd="0" presId="urn:microsoft.com/office/officeart/2005/8/layout/hierarchy1"/>
    <dgm:cxn modelId="{F79EF60D-5EC3-F24B-B666-FBAF3F857FA3}" type="presParOf" srcId="{9D90C6A5-E920-3B4A-BF9C-D88751875792}" destId="{6FDB3474-A530-F147-96D6-0C6264DBD545}" srcOrd="0" destOrd="0" presId="urn:microsoft.com/office/officeart/2005/8/layout/hierarchy1"/>
    <dgm:cxn modelId="{D942C314-AD2B-8544-ABAB-E5120BBFED5D}" type="presParOf" srcId="{6FDB3474-A530-F147-96D6-0C6264DBD545}" destId="{470A98FF-A218-FD49-8C90-F9B294DE8AD5}" srcOrd="0" destOrd="0" presId="urn:microsoft.com/office/officeart/2005/8/layout/hierarchy1"/>
    <dgm:cxn modelId="{D48986EF-F779-3140-B26B-F1DA25C5A918}" type="presParOf" srcId="{6FDB3474-A530-F147-96D6-0C6264DBD545}" destId="{6174AA0D-FF53-244D-8A3E-E3626A8982DE}" srcOrd="1" destOrd="0" presId="urn:microsoft.com/office/officeart/2005/8/layout/hierarchy1"/>
    <dgm:cxn modelId="{9F250D91-0FDA-9B40-891A-F9E97C294547}" type="presParOf" srcId="{9D90C6A5-E920-3B4A-BF9C-D88751875792}" destId="{8EEA3EDB-2235-B545-AEF1-1C409B1A5078}" srcOrd="1" destOrd="0" presId="urn:microsoft.com/office/officeart/2005/8/layout/hierarchy1"/>
    <dgm:cxn modelId="{5914B2CF-4DF1-F04B-ABC1-5E7F93A5E945}" type="presParOf" srcId="{96408908-6ACC-A44F-81AF-9655A914EBB3}" destId="{F875327B-795D-A94C-8D6A-E7215EAF166C}" srcOrd="4" destOrd="0" presId="urn:microsoft.com/office/officeart/2005/8/layout/hierarchy1"/>
    <dgm:cxn modelId="{025D48E8-A152-044F-8EBC-6EF50A2E9312}" type="presParOf" srcId="{96408908-6ACC-A44F-81AF-9655A914EBB3}" destId="{9B3B9978-EB5F-4B4E-A0CE-BB5C14546CB9}" srcOrd="5" destOrd="0" presId="urn:microsoft.com/office/officeart/2005/8/layout/hierarchy1"/>
    <dgm:cxn modelId="{295C6ECA-E0CD-4143-8C12-7A9EDE1CB4CF}" type="presParOf" srcId="{9B3B9978-EB5F-4B4E-A0CE-BB5C14546CB9}" destId="{38E6E2EF-10A1-3842-B8B7-79345B61A505}" srcOrd="0" destOrd="0" presId="urn:microsoft.com/office/officeart/2005/8/layout/hierarchy1"/>
    <dgm:cxn modelId="{04B54AF8-2FDF-BD4B-AC22-3E50DE1B5619}" type="presParOf" srcId="{38E6E2EF-10A1-3842-B8B7-79345B61A505}" destId="{220204C6-76E3-3A4D-AF04-0E1D6640A3C5}" srcOrd="0" destOrd="0" presId="urn:microsoft.com/office/officeart/2005/8/layout/hierarchy1"/>
    <dgm:cxn modelId="{6DE9E880-3279-884D-8DD4-9C2135B7BA98}" type="presParOf" srcId="{38E6E2EF-10A1-3842-B8B7-79345B61A505}" destId="{58301C89-ECCB-8340-AE4B-2F7C4CEA4D03}" srcOrd="1" destOrd="0" presId="urn:microsoft.com/office/officeart/2005/8/layout/hierarchy1"/>
    <dgm:cxn modelId="{81550AD0-3C3F-614A-BF74-3D2CA30E4A63}" type="presParOf" srcId="{9B3B9978-EB5F-4B4E-A0CE-BB5C14546CB9}" destId="{BCA1635F-E99C-974D-8CF0-73279BD672F2}" srcOrd="1" destOrd="0" presId="urn:microsoft.com/office/officeart/2005/8/layout/hierarchy1"/>
    <dgm:cxn modelId="{DD294F7A-F198-0F4C-94DC-FA696D910D24}" type="presParOf" srcId="{96408908-6ACC-A44F-81AF-9655A914EBB3}" destId="{19B23D3D-FE60-1F49-9ACD-70FDD5BC70CB}" srcOrd="6" destOrd="0" presId="urn:microsoft.com/office/officeart/2005/8/layout/hierarchy1"/>
    <dgm:cxn modelId="{96EB50BA-BB32-1742-B2E7-F5542CADE497}" type="presParOf" srcId="{96408908-6ACC-A44F-81AF-9655A914EBB3}" destId="{362BA697-B8B6-814C-8A90-4A73462A1FCB}" srcOrd="7" destOrd="0" presId="urn:microsoft.com/office/officeart/2005/8/layout/hierarchy1"/>
    <dgm:cxn modelId="{9E9FA197-2598-354C-A991-FA80F88899E2}" type="presParOf" srcId="{362BA697-B8B6-814C-8A90-4A73462A1FCB}" destId="{133E9F8A-81CD-9E48-ABF4-97D1152AFFE8}" srcOrd="0" destOrd="0" presId="urn:microsoft.com/office/officeart/2005/8/layout/hierarchy1"/>
    <dgm:cxn modelId="{8D716F59-67EA-9D4A-BA3C-8321A54177B5}" type="presParOf" srcId="{133E9F8A-81CD-9E48-ABF4-97D1152AFFE8}" destId="{F4FB7A54-091D-5142-83EC-7DDC965EA2EE}" srcOrd="0" destOrd="0" presId="urn:microsoft.com/office/officeart/2005/8/layout/hierarchy1"/>
    <dgm:cxn modelId="{E7403A2B-F54A-D841-99F1-D28A2A2B91C6}" type="presParOf" srcId="{133E9F8A-81CD-9E48-ABF4-97D1152AFFE8}" destId="{DC7FF060-8CC8-0043-B996-01F47F9A1C0E}" srcOrd="1" destOrd="0" presId="urn:microsoft.com/office/officeart/2005/8/layout/hierarchy1"/>
    <dgm:cxn modelId="{3087A9D7-FFC4-D945-8DBB-814776906E20}" type="presParOf" srcId="{362BA697-B8B6-814C-8A90-4A73462A1FCB}" destId="{B9EB9C61-1A8F-AD47-BDF4-10A639A19F27}" srcOrd="1" destOrd="0" presId="urn:microsoft.com/office/officeart/2005/8/layout/hierarchy1"/>
    <dgm:cxn modelId="{B9B261D8-612F-8647-B299-F10497069F01}" type="presParOf" srcId="{96408908-6ACC-A44F-81AF-9655A914EBB3}" destId="{CE719D5E-90ED-EA49-B8B2-4BAAED4CE214}" srcOrd="8" destOrd="0" presId="urn:microsoft.com/office/officeart/2005/8/layout/hierarchy1"/>
    <dgm:cxn modelId="{E1BBF7D5-B777-D444-90B5-DD92166E078C}" type="presParOf" srcId="{96408908-6ACC-A44F-81AF-9655A914EBB3}" destId="{B47ACF41-DE0E-AC43-810B-288045655C72}" srcOrd="9" destOrd="0" presId="urn:microsoft.com/office/officeart/2005/8/layout/hierarchy1"/>
    <dgm:cxn modelId="{92A64163-C669-3A4A-B158-7FDFDC66BFCF}" type="presParOf" srcId="{B47ACF41-DE0E-AC43-810B-288045655C72}" destId="{4F118C0A-6F77-8D45-9A8F-B22975F3135E}" srcOrd="0" destOrd="0" presId="urn:microsoft.com/office/officeart/2005/8/layout/hierarchy1"/>
    <dgm:cxn modelId="{04E1C109-01CE-E94C-8935-E16AE82A07DC}" type="presParOf" srcId="{4F118C0A-6F77-8D45-9A8F-B22975F3135E}" destId="{197E18B0-830B-B646-A0BF-104A8524F982}" srcOrd="0" destOrd="0" presId="urn:microsoft.com/office/officeart/2005/8/layout/hierarchy1"/>
    <dgm:cxn modelId="{B1A25ED0-4C9B-9D45-A21A-7FE9C5259319}" type="presParOf" srcId="{4F118C0A-6F77-8D45-9A8F-B22975F3135E}" destId="{836CEE1C-8516-504D-A97F-F401355C1D8A}" srcOrd="1" destOrd="0" presId="urn:microsoft.com/office/officeart/2005/8/layout/hierarchy1"/>
    <dgm:cxn modelId="{F90C7F8A-902B-DB4B-9125-F6D829DEF0D3}" type="presParOf" srcId="{B47ACF41-DE0E-AC43-810B-288045655C72}" destId="{5C2CF228-77DF-124C-B09C-17CF15236AC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3A5FCF-7664-0541-AD65-DEC8E5E6E575}"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66269A6A-10BC-6D40-9A65-519E2EF28858}">
      <dgm:prSet phldrT="[Text]"/>
      <dgm:spPr/>
      <dgm:t>
        <a:bodyPr/>
        <a:lstStyle/>
        <a:p>
          <a:r>
            <a:rPr lang="en-US" dirty="0" err="1" smtClean="0"/>
            <a:t>sassie</a:t>
          </a:r>
          <a:endParaRPr lang="en-US" dirty="0"/>
        </a:p>
      </dgm:t>
    </dgm:pt>
    <dgm:pt modelId="{FD88C752-2F92-684E-9C38-7F91E2D7AB5E}" type="parTrans" cxnId="{0AB23C9C-46FC-0B4D-8103-DCB16ACDD986}">
      <dgm:prSet/>
      <dgm:spPr/>
      <dgm:t>
        <a:bodyPr/>
        <a:lstStyle/>
        <a:p>
          <a:endParaRPr lang="en-US"/>
        </a:p>
      </dgm:t>
    </dgm:pt>
    <dgm:pt modelId="{8C638160-2332-0A40-BF1A-9C43ED62BC37}" type="sibTrans" cxnId="{0AB23C9C-46FC-0B4D-8103-DCB16ACDD986}">
      <dgm:prSet/>
      <dgm:spPr/>
      <dgm:t>
        <a:bodyPr/>
        <a:lstStyle/>
        <a:p>
          <a:endParaRPr lang="en-US"/>
        </a:p>
      </dgm:t>
    </dgm:pt>
    <dgm:pt modelId="{A85C2659-4F6D-2545-9E08-FE1B1BF4CB33}">
      <dgm:prSet phldrT="[Text]"/>
      <dgm:spPr/>
      <dgm:t>
        <a:bodyPr/>
        <a:lstStyle/>
        <a:p>
          <a:r>
            <a:rPr lang="en-US" dirty="0" err="1" smtClean="0"/>
            <a:t>sasmol</a:t>
          </a:r>
          <a:endParaRPr lang="en-US" dirty="0"/>
        </a:p>
      </dgm:t>
    </dgm:pt>
    <dgm:pt modelId="{EEAE1C6A-11BF-DB41-A301-5B9E5BBA45C7}" type="parTrans" cxnId="{89A6CCCB-161A-1A49-923A-F56AF51FC7DD}">
      <dgm:prSet/>
      <dgm:spPr/>
      <dgm:t>
        <a:bodyPr/>
        <a:lstStyle/>
        <a:p>
          <a:endParaRPr lang="en-US"/>
        </a:p>
      </dgm:t>
    </dgm:pt>
    <dgm:pt modelId="{28549BF4-7C4B-9A4F-86A7-765EC615B6B9}" type="sibTrans" cxnId="{89A6CCCB-161A-1A49-923A-F56AF51FC7DD}">
      <dgm:prSet/>
      <dgm:spPr/>
      <dgm:t>
        <a:bodyPr/>
        <a:lstStyle/>
        <a:p>
          <a:endParaRPr lang="en-US"/>
        </a:p>
      </dgm:t>
    </dgm:pt>
    <dgm:pt modelId="{FA222DD2-B4A9-F148-9423-EAAAEB408867}">
      <dgm:prSet phldrT="[Text]"/>
      <dgm:spPr>
        <a:solidFill>
          <a:schemeClr val="bg2">
            <a:lumMod val="90000"/>
          </a:schemeClr>
        </a:solidFill>
      </dgm:spPr>
      <dgm:t>
        <a:bodyPr/>
        <a:lstStyle/>
        <a:p>
          <a:r>
            <a:rPr lang="en-US" dirty="0" err="1" smtClean="0"/>
            <a:t>core_testing</a:t>
          </a:r>
          <a:endParaRPr lang="en-US" dirty="0"/>
        </a:p>
      </dgm:t>
    </dgm:pt>
    <dgm:pt modelId="{812DEDA2-3009-B540-BDE8-E88804E71757}" type="parTrans" cxnId="{33F4645C-F8DA-5A48-BF95-75EFC3E8FA5A}">
      <dgm:prSet/>
      <dgm:spPr/>
      <dgm:t>
        <a:bodyPr/>
        <a:lstStyle/>
        <a:p>
          <a:endParaRPr lang="en-US"/>
        </a:p>
      </dgm:t>
    </dgm:pt>
    <dgm:pt modelId="{5B7EF18C-5BB1-634C-8CAD-CB62E41B92AC}" type="sibTrans" cxnId="{33F4645C-F8DA-5A48-BF95-75EFC3E8FA5A}">
      <dgm:prSet/>
      <dgm:spPr/>
      <dgm:t>
        <a:bodyPr/>
        <a:lstStyle/>
        <a:p>
          <a:endParaRPr lang="en-US"/>
        </a:p>
      </dgm:t>
    </dgm:pt>
    <dgm:pt modelId="{EFDA8708-9155-F645-B5B1-5FF9CF077710}">
      <dgm:prSet/>
      <dgm:spPr/>
      <dgm:t>
        <a:bodyPr/>
        <a:lstStyle/>
        <a:p>
          <a:r>
            <a:rPr lang="en-US" dirty="0" smtClean="0"/>
            <a:t>tools</a:t>
          </a:r>
          <a:endParaRPr lang="en-US" dirty="0"/>
        </a:p>
      </dgm:t>
    </dgm:pt>
    <dgm:pt modelId="{B340D21B-12DE-4044-A72C-4B51FF1E5738}" type="parTrans" cxnId="{6EFD6C3B-D9A7-EC44-B0BF-E8605E122682}">
      <dgm:prSet/>
      <dgm:spPr/>
      <dgm:t>
        <a:bodyPr/>
        <a:lstStyle/>
        <a:p>
          <a:endParaRPr lang="en-US"/>
        </a:p>
      </dgm:t>
    </dgm:pt>
    <dgm:pt modelId="{A8BEDD78-5585-F247-B772-5B13CBC20358}" type="sibTrans" cxnId="{6EFD6C3B-D9A7-EC44-B0BF-E8605E122682}">
      <dgm:prSet/>
      <dgm:spPr/>
      <dgm:t>
        <a:bodyPr/>
        <a:lstStyle/>
        <a:p>
          <a:endParaRPr lang="en-US"/>
        </a:p>
      </dgm:t>
    </dgm:pt>
    <dgm:pt modelId="{C974E59B-BAD7-3D42-8E9C-26ED954783EC}">
      <dgm:prSet/>
      <dgm:spPr/>
      <dgm:t>
        <a:bodyPr/>
        <a:lstStyle/>
        <a:p>
          <a:r>
            <a:rPr lang="en-US" dirty="0" smtClean="0"/>
            <a:t>simulate</a:t>
          </a:r>
          <a:endParaRPr lang="en-US" dirty="0"/>
        </a:p>
      </dgm:t>
    </dgm:pt>
    <dgm:pt modelId="{1B59F40F-FD6C-9843-AD9A-8F468D41705C}" type="parTrans" cxnId="{A5FF6682-C034-E449-9835-5882B4AED3B1}">
      <dgm:prSet/>
      <dgm:spPr/>
      <dgm:t>
        <a:bodyPr/>
        <a:lstStyle/>
        <a:p>
          <a:endParaRPr lang="en-US"/>
        </a:p>
      </dgm:t>
    </dgm:pt>
    <dgm:pt modelId="{1C74086B-1A01-3E4A-9F04-C5DD49FC475D}" type="sibTrans" cxnId="{A5FF6682-C034-E449-9835-5882B4AED3B1}">
      <dgm:prSet/>
      <dgm:spPr/>
      <dgm:t>
        <a:bodyPr/>
        <a:lstStyle/>
        <a:p>
          <a:endParaRPr lang="en-US"/>
        </a:p>
      </dgm:t>
    </dgm:pt>
    <dgm:pt modelId="{F735190F-E4BD-3941-9F35-C5C80B51A1A1}">
      <dgm:prSet/>
      <dgm:spPr/>
      <dgm:t>
        <a:bodyPr/>
        <a:lstStyle/>
        <a:p>
          <a:r>
            <a:rPr lang="en-US" dirty="0" smtClean="0"/>
            <a:t>analyze</a:t>
          </a:r>
          <a:endParaRPr lang="en-US" dirty="0"/>
        </a:p>
      </dgm:t>
    </dgm:pt>
    <dgm:pt modelId="{38423971-2502-CB47-94E0-47A5908BB82F}" type="parTrans" cxnId="{DA85F98D-0585-4545-B4A4-18B828D6FC09}">
      <dgm:prSet/>
      <dgm:spPr/>
      <dgm:t>
        <a:bodyPr/>
        <a:lstStyle/>
        <a:p>
          <a:endParaRPr lang="en-US"/>
        </a:p>
      </dgm:t>
    </dgm:pt>
    <dgm:pt modelId="{8E1C32AC-633A-6B47-9B66-BAF9B3E1E95D}" type="sibTrans" cxnId="{DA85F98D-0585-4545-B4A4-18B828D6FC09}">
      <dgm:prSet/>
      <dgm:spPr/>
      <dgm:t>
        <a:bodyPr/>
        <a:lstStyle/>
        <a:p>
          <a:endParaRPr lang="en-US"/>
        </a:p>
      </dgm:t>
    </dgm:pt>
    <dgm:pt modelId="{C326AFFF-0A7B-B84B-8055-EC51D9AE64A7}">
      <dgm:prSet/>
      <dgm:spPr/>
      <dgm:t>
        <a:bodyPr/>
        <a:lstStyle/>
        <a:p>
          <a:r>
            <a:rPr lang="en-US" dirty="0" smtClean="0"/>
            <a:t>…</a:t>
          </a:r>
          <a:endParaRPr lang="en-US" dirty="0"/>
        </a:p>
      </dgm:t>
    </dgm:pt>
    <dgm:pt modelId="{4AA07F37-1FC6-6048-8FB5-8247C0A0FEC7}" type="parTrans" cxnId="{59BFD7CC-249E-DE48-A290-24EBA95210A5}">
      <dgm:prSet/>
      <dgm:spPr/>
      <dgm:t>
        <a:bodyPr/>
        <a:lstStyle/>
        <a:p>
          <a:endParaRPr lang="en-US"/>
        </a:p>
      </dgm:t>
    </dgm:pt>
    <dgm:pt modelId="{7482E2C1-27AA-FF43-A6E7-A36E1EF2B6C7}" type="sibTrans" cxnId="{59BFD7CC-249E-DE48-A290-24EBA95210A5}">
      <dgm:prSet/>
      <dgm:spPr/>
      <dgm:t>
        <a:bodyPr/>
        <a:lstStyle/>
        <a:p>
          <a:endParaRPr lang="en-US"/>
        </a:p>
      </dgm:t>
    </dgm:pt>
    <dgm:pt modelId="{2000F299-3E55-FD40-BB5E-784A463F05A8}">
      <dgm:prSet phldrT="[Text]"/>
      <dgm:spPr>
        <a:solidFill>
          <a:schemeClr val="bg2">
            <a:lumMod val="90000"/>
          </a:schemeClr>
        </a:solidFill>
      </dgm:spPr>
      <dgm:t>
        <a:bodyPr/>
        <a:lstStyle/>
        <a:p>
          <a:r>
            <a:rPr lang="en-US" dirty="0" err="1" smtClean="0"/>
            <a:t>sassie</a:t>
          </a:r>
          <a:endParaRPr lang="en-US" dirty="0"/>
        </a:p>
      </dgm:t>
    </dgm:pt>
    <dgm:pt modelId="{EBB860F6-4E76-2A4B-9139-E3CBFF87D12E}" type="sibTrans" cxnId="{9317D166-4786-F042-8F78-003307C70242}">
      <dgm:prSet/>
      <dgm:spPr/>
      <dgm:t>
        <a:bodyPr/>
        <a:lstStyle/>
        <a:p>
          <a:endParaRPr lang="en-US"/>
        </a:p>
      </dgm:t>
    </dgm:pt>
    <dgm:pt modelId="{0F412F6D-18CC-434C-B275-C65E7865BB74}" type="parTrans" cxnId="{9317D166-4786-F042-8F78-003307C70242}">
      <dgm:prSet/>
      <dgm:spPr/>
      <dgm:t>
        <a:bodyPr/>
        <a:lstStyle/>
        <a:p>
          <a:endParaRPr lang="en-US"/>
        </a:p>
      </dgm:t>
    </dgm:pt>
    <dgm:pt modelId="{CE40F58E-4995-E54F-B208-963BAD2E07FC}">
      <dgm:prSet/>
      <dgm:spPr>
        <a:solidFill>
          <a:schemeClr val="bg2">
            <a:lumMod val="90000"/>
          </a:schemeClr>
        </a:solidFill>
      </dgm:spPr>
      <dgm:t>
        <a:bodyPr/>
        <a:lstStyle/>
        <a:p>
          <a:r>
            <a:rPr lang="en-US" dirty="0" smtClean="0"/>
            <a:t>tools	</a:t>
          </a:r>
          <a:endParaRPr lang="en-US" dirty="0"/>
        </a:p>
      </dgm:t>
    </dgm:pt>
    <dgm:pt modelId="{134B463C-A834-C548-B010-C206F2A48289}" type="parTrans" cxnId="{85013091-6A5D-F342-A307-C7487AB1131F}">
      <dgm:prSet/>
      <dgm:spPr/>
      <dgm:t>
        <a:bodyPr/>
        <a:lstStyle/>
        <a:p>
          <a:endParaRPr lang="en-US"/>
        </a:p>
      </dgm:t>
    </dgm:pt>
    <dgm:pt modelId="{5621A9CD-CD1A-1043-92C1-A7AD617B2A3B}" type="sibTrans" cxnId="{85013091-6A5D-F342-A307-C7487AB1131F}">
      <dgm:prSet/>
      <dgm:spPr/>
      <dgm:t>
        <a:bodyPr/>
        <a:lstStyle/>
        <a:p>
          <a:endParaRPr lang="en-US"/>
        </a:p>
      </dgm:t>
    </dgm:pt>
    <dgm:pt modelId="{67628EB6-2F89-3442-B210-0ADC4855FAD7}">
      <dgm:prSet/>
      <dgm:spPr>
        <a:solidFill>
          <a:schemeClr val="bg2">
            <a:lumMod val="90000"/>
          </a:schemeClr>
        </a:solidFill>
      </dgm:spPr>
      <dgm:t>
        <a:bodyPr/>
        <a:lstStyle/>
        <a:p>
          <a:r>
            <a:rPr lang="en-US" dirty="0" smtClean="0"/>
            <a:t>simulate</a:t>
          </a:r>
          <a:endParaRPr lang="en-US" dirty="0"/>
        </a:p>
      </dgm:t>
    </dgm:pt>
    <dgm:pt modelId="{6E0FB7A0-6976-5846-A060-AA9608B765E5}" type="parTrans" cxnId="{875ED71F-390D-A840-B161-0CC4AC1BABFC}">
      <dgm:prSet/>
      <dgm:spPr/>
      <dgm:t>
        <a:bodyPr/>
        <a:lstStyle/>
        <a:p>
          <a:endParaRPr lang="en-US"/>
        </a:p>
      </dgm:t>
    </dgm:pt>
    <dgm:pt modelId="{30B24F35-B575-624E-BB0E-6E6C79AFEA16}" type="sibTrans" cxnId="{875ED71F-390D-A840-B161-0CC4AC1BABFC}">
      <dgm:prSet/>
      <dgm:spPr/>
      <dgm:t>
        <a:bodyPr/>
        <a:lstStyle/>
        <a:p>
          <a:endParaRPr lang="en-US"/>
        </a:p>
      </dgm:t>
    </dgm:pt>
    <dgm:pt modelId="{8B438DFF-89F4-3D49-A534-9C303976D90F}">
      <dgm:prSet/>
      <dgm:spPr>
        <a:solidFill>
          <a:schemeClr val="bg2">
            <a:lumMod val="90000"/>
          </a:schemeClr>
        </a:solidFill>
      </dgm:spPr>
      <dgm:t>
        <a:bodyPr/>
        <a:lstStyle/>
        <a:p>
          <a:r>
            <a:rPr lang="en-US" dirty="0" smtClean="0"/>
            <a:t>analyze</a:t>
          </a:r>
          <a:endParaRPr lang="en-US" dirty="0"/>
        </a:p>
      </dgm:t>
    </dgm:pt>
    <dgm:pt modelId="{654A7563-1A23-2142-88A3-B3E4E9B705DD}" type="parTrans" cxnId="{F0D7AE07-B983-EE45-ABAD-650A139D864D}">
      <dgm:prSet/>
      <dgm:spPr/>
      <dgm:t>
        <a:bodyPr/>
        <a:lstStyle/>
        <a:p>
          <a:endParaRPr lang="en-US"/>
        </a:p>
      </dgm:t>
    </dgm:pt>
    <dgm:pt modelId="{95C9030E-08B8-9D4D-A5C3-27E9085535AA}" type="sibTrans" cxnId="{F0D7AE07-B983-EE45-ABAD-650A139D864D}">
      <dgm:prSet/>
      <dgm:spPr/>
      <dgm:t>
        <a:bodyPr/>
        <a:lstStyle/>
        <a:p>
          <a:endParaRPr lang="en-US"/>
        </a:p>
      </dgm:t>
    </dgm:pt>
    <dgm:pt modelId="{23039E11-3020-8F45-8138-F31BCDF154A2}">
      <dgm:prSet/>
      <dgm:spPr>
        <a:solidFill>
          <a:schemeClr val="bg2">
            <a:lumMod val="90000"/>
          </a:schemeClr>
        </a:solidFill>
      </dgm:spPr>
      <dgm:t>
        <a:bodyPr/>
        <a:lstStyle/>
        <a:p>
          <a:r>
            <a:rPr lang="en-US" dirty="0" smtClean="0"/>
            <a:t>…</a:t>
          </a:r>
          <a:endParaRPr lang="en-US" dirty="0"/>
        </a:p>
      </dgm:t>
    </dgm:pt>
    <dgm:pt modelId="{84FF0761-9FDE-E14A-8835-E903EA8DED52}" type="parTrans" cxnId="{08403DC1-9F40-9E4F-BF26-6D81DA391FC7}">
      <dgm:prSet/>
      <dgm:spPr/>
      <dgm:t>
        <a:bodyPr/>
        <a:lstStyle/>
        <a:p>
          <a:endParaRPr lang="en-US"/>
        </a:p>
      </dgm:t>
    </dgm:pt>
    <dgm:pt modelId="{8BB40F07-2C77-B54B-BC2D-2CE5B3E89DD4}" type="sibTrans" cxnId="{08403DC1-9F40-9E4F-BF26-6D81DA391FC7}">
      <dgm:prSet/>
      <dgm:spPr/>
      <dgm:t>
        <a:bodyPr/>
        <a:lstStyle/>
        <a:p>
          <a:endParaRPr lang="en-US"/>
        </a:p>
      </dgm:t>
    </dgm:pt>
    <dgm:pt modelId="{978523AE-2329-1848-8FBF-39E8D4BDC0CB}">
      <dgm:prSet/>
      <dgm:spPr>
        <a:solidFill>
          <a:schemeClr val="bg2">
            <a:lumMod val="90000"/>
          </a:schemeClr>
        </a:solidFill>
      </dgm:spPr>
      <dgm:t>
        <a:bodyPr/>
        <a:lstStyle/>
        <a:p>
          <a:r>
            <a:rPr lang="en-US" dirty="0" smtClean="0"/>
            <a:t>data</a:t>
          </a:r>
          <a:endParaRPr lang="en-US" dirty="0"/>
        </a:p>
      </dgm:t>
    </dgm:pt>
    <dgm:pt modelId="{4FF96E01-BCFF-6543-AE53-BE2059DB1C83}" type="parTrans" cxnId="{370EF3A6-E8A4-4346-B0B5-2400415E0CE1}">
      <dgm:prSet/>
      <dgm:spPr/>
      <dgm:t>
        <a:bodyPr/>
        <a:lstStyle/>
        <a:p>
          <a:endParaRPr lang="en-US"/>
        </a:p>
      </dgm:t>
    </dgm:pt>
    <dgm:pt modelId="{CA317B07-38EC-7F4F-A668-65ABC60DDD29}" type="sibTrans" cxnId="{370EF3A6-E8A4-4346-B0B5-2400415E0CE1}">
      <dgm:prSet/>
      <dgm:spPr/>
      <dgm:t>
        <a:bodyPr/>
        <a:lstStyle/>
        <a:p>
          <a:endParaRPr lang="en-US"/>
        </a:p>
      </dgm:t>
    </dgm:pt>
    <dgm:pt modelId="{CC78EEF4-E6B5-BE44-8312-7B6E1AC4287D}" type="pres">
      <dgm:prSet presAssocID="{663A5FCF-7664-0541-AD65-DEC8E5E6E575}" presName="hierChild1" presStyleCnt="0">
        <dgm:presLayoutVars>
          <dgm:chPref val="1"/>
          <dgm:dir/>
          <dgm:animOne val="branch"/>
          <dgm:animLvl val="lvl"/>
          <dgm:resizeHandles/>
        </dgm:presLayoutVars>
      </dgm:prSet>
      <dgm:spPr/>
      <dgm:t>
        <a:bodyPr/>
        <a:lstStyle/>
        <a:p>
          <a:endParaRPr lang="en-US"/>
        </a:p>
      </dgm:t>
    </dgm:pt>
    <dgm:pt modelId="{AF8EAF59-C5C5-A84D-8926-A48DA36A0109}" type="pres">
      <dgm:prSet presAssocID="{66269A6A-10BC-6D40-9A65-519E2EF28858}" presName="hierRoot1" presStyleCnt="0"/>
      <dgm:spPr/>
    </dgm:pt>
    <dgm:pt modelId="{B0FF7010-6CF1-224F-8853-D7753B4D6096}" type="pres">
      <dgm:prSet presAssocID="{66269A6A-10BC-6D40-9A65-519E2EF28858}" presName="composite" presStyleCnt="0"/>
      <dgm:spPr/>
    </dgm:pt>
    <dgm:pt modelId="{08948196-DC07-7B48-ACD2-AD9DDA255265}" type="pres">
      <dgm:prSet presAssocID="{66269A6A-10BC-6D40-9A65-519E2EF28858}" presName="background" presStyleLbl="node0" presStyleIdx="0" presStyleCnt="1"/>
      <dgm:spPr/>
    </dgm:pt>
    <dgm:pt modelId="{539481D5-39D4-E446-8699-A909163DE7C4}" type="pres">
      <dgm:prSet presAssocID="{66269A6A-10BC-6D40-9A65-519E2EF28858}" presName="text" presStyleLbl="fgAcc0" presStyleIdx="0" presStyleCnt="1">
        <dgm:presLayoutVars>
          <dgm:chPref val="3"/>
        </dgm:presLayoutVars>
      </dgm:prSet>
      <dgm:spPr/>
      <dgm:t>
        <a:bodyPr/>
        <a:lstStyle/>
        <a:p>
          <a:endParaRPr lang="en-US"/>
        </a:p>
      </dgm:t>
    </dgm:pt>
    <dgm:pt modelId="{96408908-6ACC-A44F-81AF-9655A914EBB3}" type="pres">
      <dgm:prSet presAssocID="{66269A6A-10BC-6D40-9A65-519E2EF28858}" presName="hierChild2" presStyleCnt="0"/>
      <dgm:spPr/>
    </dgm:pt>
    <dgm:pt modelId="{870E4463-D2E6-A947-AD37-81B8909C6292}" type="pres">
      <dgm:prSet presAssocID="{EEAE1C6A-11BF-DB41-A301-5B9E5BBA45C7}" presName="Name10" presStyleLbl="parChTrans1D2" presStyleIdx="0" presStyleCnt="6"/>
      <dgm:spPr/>
      <dgm:t>
        <a:bodyPr/>
        <a:lstStyle/>
        <a:p>
          <a:endParaRPr lang="en-US"/>
        </a:p>
      </dgm:t>
    </dgm:pt>
    <dgm:pt modelId="{8A15952C-95F7-3B4F-BB5F-93F4F26D2CF3}" type="pres">
      <dgm:prSet presAssocID="{A85C2659-4F6D-2545-9E08-FE1B1BF4CB33}" presName="hierRoot2" presStyleCnt="0"/>
      <dgm:spPr/>
    </dgm:pt>
    <dgm:pt modelId="{1261C3B3-331A-B74B-BE21-97315B3E411B}" type="pres">
      <dgm:prSet presAssocID="{A85C2659-4F6D-2545-9E08-FE1B1BF4CB33}" presName="composite2" presStyleCnt="0"/>
      <dgm:spPr/>
    </dgm:pt>
    <dgm:pt modelId="{F05B25F9-DA96-E646-9E5B-DE884A020168}" type="pres">
      <dgm:prSet presAssocID="{A85C2659-4F6D-2545-9E08-FE1B1BF4CB33}" presName="background2" presStyleLbl="node2" presStyleIdx="0" presStyleCnt="6"/>
      <dgm:spPr/>
    </dgm:pt>
    <dgm:pt modelId="{9277446C-E06A-2946-AAB0-CF20308CA867}" type="pres">
      <dgm:prSet presAssocID="{A85C2659-4F6D-2545-9E08-FE1B1BF4CB33}" presName="text2" presStyleLbl="fgAcc2" presStyleIdx="0" presStyleCnt="6">
        <dgm:presLayoutVars>
          <dgm:chPref val="3"/>
        </dgm:presLayoutVars>
      </dgm:prSet>
      <dgm:spPr/>
      <dgm:t>
        <a:bodyPr/>
        <a:lstStyle/>
        <a:p>
          <a:endParaRPr lang="en-US"/>
        </a:p>
      </dgm:t>
    </dgm:pt>
    <dgm:pt modelId="{F881CEC0-9E08-9A48-859B-5E88144DDD45}" type="pres">
      <dgm:prSet presAssocID="{A85C2659-4F6D-2545-9E08-FE1B1BF4CB33}" presName="hierChild3" presStyleCnt="0"/>
      <dgm:spPr/>
    </dgm:pt>
    <dgm:pt modelId="{2551A88F-C1AC-F847-A339-2993D5F528CB}" type="pres">
      <dgm:prSet presAssocID="{B340D21B-12DE-4044-A72C-4B51FF1E5738}" presName="Name10" presStyleLbl="parChTrans1D2" presStyleIdx="1" presStyleCnt="6"/>
      <dgm:spPr/>
      <dgm:t>
        <a:bodyPr/>
        <a:lstStyle/>
        <a:p>
          <a:endParaRPr lang="en-US"/>
        </a:p>
      </dgm:t>
    </dgm:pt>
    <dgm:pt modelId="{9D90C6A5-E920-3B4A-BF9C-D88751875792}" type="pres">
      <dgm:prSet presAssocID="{EFDA8708-9155-F645-B5B1-5FF9CF077710}" presName="hierRoot2" presStyleCnt="0"/>
      <dgm:spPr/>
    </dgm:pt>
    <dgm:pt modelId="{6FDB3474-A530-F147-96D6-0C6264DBD545}" type="pres">
      <dgm:prSet presAssocID="{EFDA8708-9155-F645-B5B1-5FF9CF077710}" presName="composite2" presStyleCnt="0"/>
      <dgm:spPr/>
    </dgm:pt>
    <dgm:pt modelId="{470A98FF-A218-FD49-8C90-F9B294DE8AD5}" type="pres">
      <dgm:prSet presAssocID="{EFDA8708-9155-F645-B5B1-5FF9CF077710}" presName="background2" presStyleLbl="node2" presStyleIdx="1" presStyleCnt="6"/>
      <dgm:spPr/>
    </dgm:pt>
    <dgm:pt modelId="{6174AA0D-FF53-244D-8A3E-E3626A8982DE}" type="pres">
      <dgm:prSet presAssocID="{EFDA8708-9155-F645-B5B1-5FF9CF077710}" presName="text2" presStyleLbl="fgAcc2" presStyleIdx="1" presStyleCnt="6">
        <dgm:presLayoutVars>
          <dgm:chPref val="3"/>
        </dgm:presLayoutVars>
      </dgm:prSet>
      <dgm:spPr/>
      <dgm:t>
        <a:bodyPr/>
        <a:lstStyle/>
        <a:p>
          <a:endParaRPr lang="en-US"/>
        </a:p>
      </dgm:t>
    </dgm:pt>
    <dgm:pt modelId="{8EEA3EDB-2235-B545-AEF1-1C409B1A5078}" type="pres">
      <dgm:prSet presAssocID="{EFDA8708-9155-F645-B5B1-5FF9CF077710}" presName="hierChild3" presStyleCnt="0"/>
      <dgm:spPr/>
    </dgm:pt>
    <dgm:pt modelId="{F875327B-795D-A94C-8D6A-E7215EAF166C}" type="pres">
      <dgm:prSet presAssocID="{1B59F40F-FD6C-9843-AD9A-8F468D41705C}" presName="Name10" presStyleLbl="parChTrans1D2" presStyleIdx="2" presStyleCnt="6"/>
      <dgm:spPr/>
      <dgm:t>
        <a:bodyPr/>
        <a:lstStyle/>
        <a:p>
          <a:endParaRPr lang="en-US"/>
        </a:p>
      </dgm:t>
    </dgm:pt>
    <dgm:pt modelId="{9B3B9978-EB5F-4B4E-A0CE-BB5C14546CB9}" type="pres">
      <dgm:prSet presAssocID="{C974E59B-BAD7-3D42-8E9C-26ED954783EC}" presName="hierRoot2" presStyleCnt="0"/>
      <dgm:spPr/>
    </dgm:pt>
    <dgm:pt modelId="{38E6E2EF-10A1-3842-B8B7-79345B61A505}" type="pres">
      <dgm:prSet presAssocID="{C974E59B-BAD7-3D42-8E9C-26ED954783EC}" presName="composite2" presStyleCnt="0"/>
      <dgm:spPr/>
    </dgm:pt>
    <dgm:pt modelId="{220204C6-76E3-3A4D-AF04-0E1D6640A3C5}" type="pres">
      <dgm:prSet presAssocID="{C974E59B-BAD7-3D42-8E9C-26ED954783EC}" presName="background2" presStyleLbl="node2" presStyleIdx="2" presStyleCnt="6"/>
      <dgm:spPr/>
    </dgm:pt>
    <dgm:pt modelId="{58301C89-ECCB-8340-AE4B-2F7C4CEA4D03}" type="pres">
      <dgm:prSet presAssocID="{C974E59B-BAD7-3D42-8E9C-26ED954783EC}" presName="text2" presStyleLbl="fgAcc2" presStyleIdx="2" presStyleCnt="6">
        <dgm:presLayoutVars>
          <dgm:chPref val="3"/>
        </dgm:presLayoutVars>
      </dgm:prSet>
      <dgm:spPr/>
      <dgm:t>
        <a:bodyPr/>
        <a:lstStyle/>
        <a:p>
          <a:endParaRPr lang="en-US"/>
        </a:p>
      </dgm:t>
    </dgm:pt>
    <dgm:pt modelId="{BCA1635F-E99C-974D-8CF0-73279BD672F2}" type="pres">
      <dgm:prSet presAssocID="{C974E59B-BAD7-3D42-8E9C-26ED954783EC}" presName="hierChild3" presStyleCnt="0"/>
      <dgm:spPr/>
    </dgm:pt>
    <dgm:pt modelId="{19B23D3D-FE60-1F49-9ACD-70FDD5BC70CB}" type="pres">
      <dgm:prSet presAssocID="{38423971-2502-CB47-94E0-47A5908BB82F}" presName="Name10" presStyleLbl="parChTrans1D2" presStyleIdx="3" presStyleCnt="6"/>
      <dgm:spPr/>
      <dgm:t>
        <a:bodyPr/>
        <a:lstStyle/>
        <a:p>
          <a:endParaRPr lang="en-US"/>
        </a:p>
      </dgm:t>
    </dgm:pt>
    <dgm:pt modelId="{362BA697-B8B6-814C-8A90-4A73462A1FCB}" type="pres">
      <dgm:prSet presAssocID="{F735190F-E4BD-3941-9F35-C5C80B51A1A1}" presName="hierRoot2" presStyleCnt="0"/>
      <dgm:spPr/>
    </dgm:pt>
    <dgm:pt modelId="{133E9F8A-81CD-9E48-ABF4-97D1152AFFE8}" type="pres">
      <dgm:prSet presAssocID="{F735190F-E4BD-3941-9F35-C5C80B51A1A1}" presName="composite2" presStyleCnt="0"/>
      <dgm:spPr/>
    </dgm:pt>
    <dgm:pt modelId="{F4FB7A54-091D-5142-83EC-7DDC965EA2EE}" type="pres">
      <dgm:prSet presAssocID="{F735190F-E4BD-3941-9F35-C5C80B51A1A1}" presName="background2" presStyleLbl="node2" presStyleIdx="3" presStyleCnt="6"/>
      <dgm:spPr/>
    </dgm:pt>
    <dgm:pt modelId="{DC7FF060-8CC8-0043-B996-01F47F9A1C0E}" type="pres">
      <dgm:prSet presAssocID="{F735190F-E4BD-3941-9F35-C5C80B51A1A1}" presName="text2" presStyleLbl="fgAcc2" presStyleIdx="3" presStyleCnt="6">
        <dgm:presLayoutVars>
          <dgm:chPref val="3"/>
        </dgm:presLayoutVars>
      </dgm:prSet>
      <dgm:spPr/>
      <dgm:t>
        <a:bodyPr/>
        <a:lstStyle/>
        <a:p>
          <a:endParaRPr lang="en-US"/>
        </a:p>
      </dgm:t>
    </dgm:pt>
    <dgm:pt modelId="{B9EB9C61-1A8F-AD47-BDF4-10A639A19F27}" type="pres">
      <dgm:prSet presAssocID="{F735190F-E4BD-3941-9F35-C5C80B51A1A1}" presName="hierChild3" presStyleCnt="0"/>
      <dgm:spPr/>
    </dgm:pt>
    <dgm:pt modelId="{CE719D5E-90ED-EA49-B8B2-4BAAED4CE214}" type="pres">
      <dgm:prSet presAssocID="{4AA07F37-1FC6-6048-8FB5-8247C0A0FEC7}" presName="Name10" presStyleLbl="parChTrans1D2" presStyleIdx="4" presStyleCnt="6"/>
      <dgm:spPr/>
      <dgm:t>
        <a:bodyPr/>
        <a:lstStyle/>
        <a:p>
          <a:endParaRPr lang="en-US"/>
        </a:p>
      </dgm:t>
    </dgm:pt>
    <dgm:pt modelId="{B47ACF41-DE0E-AC43-810B-288045655C72}" type="pres">
      <dgm:prSet presAssocID="{C326AFFF-0A7B-B84B-8055-EC51D9AE64A7}" presName="hierRoot2" presStyleCnt="0"/>
      <dgm:spPr/>
    </dgm:pt>
    <dgm:pt modelId="{4F118C0A-6F77-8D45-9A8F-B22975F3135E}" type="pres">
      <dgm:prSet presAssocID="{C326AFFF-0A7B-B84B-8055-EC51D9AE64A7}" presName="composite2" presStyleCnt="0"/>
      <dgm:spPr/>
    </dgm:pt>
    <dgm:pt modelId="{197E18B0-830B-B646-A0BF-104A8524F982}" type="pres">
      <dgm:prSet presAssocID="{C326AFFF-0A7B-B84B-8055-EC51D9AE64A7}" presName="background2" presStyleLbl="node2" presStyleIdx="4" presStyleCnt="6"/>
      <dgm:spPr/>
    </dgm:pt>
    <dgm:pt modelId="{836CEE1C-8516-504D-A97F-F401355C1D8A}" type="pres">
      <dgm:prSet presAssocID="{C326AFFF-0A7B-B84B-8055-EC51D9AE64A7}" presName="text2" presStyleLbl="fgAcc2" presStyleIdx="4" presStyleCnt="6">
        <dgm:presLayoutVars>
          <dgm:chPref val="3"/>
        </dgm:presLayoutVars>
      </dgm:prSet>
      <dgm:spPr/>
      <dgm:t>
        <a:bodyPr/>
        <a:lstStyle/>
        <a:p>
          <a:endParaRPr lang="en-US"/>
        </a:p>
      </dgm:t>
    </dgm:pt>
    <dgm:pt modelId="{5C2CF228-77DF-124C-B09C-17CF15236ACD}" type="pres">
      <dgm:prSet presAssocID="{C326AFFF-0A7B-B84B-8055-EC51D9AE64A7}" presName="hierChild3" presStyleCnt="0"/>
      <dgm:spPr/>
    </dgm:pt>
    <dgm:pt modelId="{87771A92-058E-4F45-BC2B-0DBE30120F71}" type="pres">
      <dgm:prSet presAssocID="{812DEDA2-3009-B540-BDE8-E88804E71757}" presName="Name10" presStyleLbl="parChTrans1D2" presStyleIdx="5" presStyleCnt="6"/>
      <dgm:spPr/>
      <dgm:t>
        <a:bodyPr/>
        <a:lstStyle/>
        <a:p>
          <a:endParaRPr lang="en-US"/>
        </a:p>
      </dgm:t>
    </dgm:pt>
    <dgm:pt modelId="{072E596E-2B37-514C-805E-CB5AFC739952}" type="pres">
      <dgm:prSet presAssocID="{FA222DD2-B4A9-F148-9423-EAAAEB408867}" presName="hierRoot2" presStyleCnt="0"/>
      <dgm:spPr/>
    </dgm:pt>
    <dgm:pt modelId="{31AC5EF9-6AB2-624A-9D7C-F6DC6192C897}" type="pres">
      <dgm:prSet presAssocID="{FA222DD2-B4A9-F148-9423-EAAAEB408867}" presName="composite2" presStyleCnt="0"/>
      <dgm:spPr/>
    </dgm:pt>
    <dgm:pt modelId="{AE8FBECC-C67A-964B-9DE7-0AAE6548B234}" type="pres">
      <dgm:prSet presAssocID="{FA222DD2-B4A9-F148-9423-EAAAEB408867}" presName="background2" presStyleLbl="node2" presStyleIdx="5" presStyleCnt="6"/>
      <dgm:spPr/>
    </dgm:pt>
    <dgm:pt modelId="{8B3F2979-CBE0-B449-8C8F-AFD8BEB6CD88}" type="pres">
      <dgm:prSet presAssocID="{FA222DD2-B4A9-F148-9423-EAAAEB408867}" presName="text2" presStyleLbl="fgAcc2" presStyleIdx="5" presStyleCnt="6">
        <dgm:presLayoutVars>
          <dgm:chPref val="3"/>
        </dgm:presLayoutVars>
      </dgm:prSet>
      <dgm:spPr/>
      <dgm:t>
        <a:bodyPr/>
        <a:lstStyle/>
        <a:p>
          <a:endParaRPr lang="en-US"/>
        </a:p>
      </dgm:t>
    </dgm:pt>
    <dgm:pt modelId="{74EB6DCC-FF08-174E-A3CE-6D9C33D451A7}" type="pres">
      <dgm:prSet presAssocID="{FA222DD2-B4A9-F148-9423-EAAAEB408867}" presName="hierChild3" presStyleCnt="0"/>
      <dgm:spPr/>
    </dgm:pt>
    <dgm:pt modelId="{D858FAFE-D34E-6449-8E83-7FCEDC4A1272}" type="pres">
      <dgm:prSet presAssocID="{0F412F6D-18CC-434C-B275-C65E7865BB74}" presName="Name17" presStyleLbl="parChTrans1D3" presStyleIdx="0" presStyleCnt="6"/>
      <dgm:spPr/>
      <dgm:t>
        <a:bodyPr/>
        <a:lstStyle/>
        <a:p>
          <a:endParaRPr lang="en-US"/>
        </a:p>
      </dgm:t>
    </dgm:pt>
    <dgm:pt modelId="{AA69010B-33D6-D24D-BD05-91DF693F85A1}" type="pres">
      <dgm:prSet presAssocID="{2000F299-3E55-FD40-BB5E-784A463F05A8}" presName="hierRoot3" presStyleCnt="0"/>
      <dgm:spPr/>
    </dgm:pt>
    <dgm:pt modelId="{32ABEC61-6BEE-654C-8BE7-F0AAB06C1871}" type="pres">
      <dgm:prSet presAssocID="{2000F299-3E55-FD40-BB5E-784A463F05A8}" presName="composite3" presStyleCnt="0"/>
      <dgm:spPr/>
    </dgm:pt>
    <dgm:pt modelId="{6A9E672A-07B0-544E-944C-0216D9A7D718}" type="pres">
      <dgm:prSet presAssocID="{2000F299-3E55-FD40-BB5E-784A463F05A8}" presName="background3" presStyleLbl="node3" presStyleIdx="0" presStyleCnt="6"/>
      <dgm:spPr/>
    </dgm:pt>
    <dgm:pt modelId="{119B6EE9-0F49-1646-8505-32105A043228}" type="pres">
      <dgm:prSet presAssocID="{2000F299-3E55-FD40-BB5E-784A463F05A8}" presName="text3" presStyleLbl="fgAcc3" presStyleIdx="0" presStyleCnt="6">
        <dgm:presLayoutVars>
          <dgm:chPref val="3"/>
        </dgm:presLayoutVars>
      </dgm:prSet>
      <dgm:spPr/>
      <dgm:t>
        <a:bodyPr/>
        <a:lstStyle/>
        <a:p>
          <a:endParaRPr lang="en-US"/>
        </a:p>
      </dgm:t>
    </dgm:pt>
    <dgm:pt modelId="{FB88F7CF-607D-B741-B28C-5378C319FFEB}" type="pres">
      <dgm:prSet presAssocID="{2000F299-3E55-FD40-BB5E-784A463F05A8}" presName="hierChild4" presStyleCnt="0"/>
      <dgm:spPr/>
    </dgm:pt>
    <dgm:pt modelId="{9F30B541-D88C-6246-8A55-DCC400366302}" type="pres">
      <dgm:prSet presAssocID="{134B463C-A834-C548-B010-C206F2A48289}" presName="Name17" presStyleLbl="parChTrans1D3" presStyleIdx="1" presStyleCnt="6"/>
      <dgm:spPr/>
      <dgm:t>
        <a:bodyPr/>
        <a:lstStyle/>
        <a:p>
          <a:endParaRPr lang="en-US"/>
        </a:p>
      </dgm:t>
    </dgm:pt>
    <dgm:pt modelId="{153F0F89-8260-9440-980A-B9BA01C4D6EA}" type="pres">
      <dgm:prSet presAssocID="{CE40F58E-4995-E54F-B208-963BAD2E07FC}" presName="hierRoot3" presStyleCnt="0"/>
      <dgm:spPr/>
    </dgm:pt>
    <dgm:pt modelId="{7CB52541-CED1-7A44-B6BB-76CBD2228A74}" type="pres">
      <dgm:prSet presAssocID="{CE40F58E-4995-E54F-B208-963BAD2E07FC}" presName="composite3" presStyleCnt="0"/>
      <dgm:spPr/>
    </dgm:pt>
    <dgm:pt modelId="{F0241954-0009-A84E-9209-35BE41EABAA6}" type="pres">
      <dgm:prSet presAssocID="{CE40F58E-4995-E54F-B208-963BAD2E07FC}" presName="background3" presStyleLbl="node3" presStyleIdx="1" presStyleCnt="6"/>
      <dgm:spPr/>
    </dgm:pt>
    <dgm:pt modelId="{167C9086-84F6-BE47-B6EC-2BD7E0BF27F6}" type="pres">
      <dgm:prSet presAssocID="{CE40F58E-4995-E54F-B208-963BAD2E07FC}" presName="text3" presStyleLbl="fgAcc3" presStyleIdx="1" presStyleCnt="6">
        <dgm:presLayoutVars>
          <dgm:chPref val="3"/>
        </dgm:presLayoutVars>
      </dgm:prSet>
      <dgm:spPr/>
      <dgm:t>
        <a:bodyPr/>
        <a:lstStyle/>
        <a:p>
          <a:endParaRPr lang="en-US"/>
        </a:p>
      </dgm:t>
    </dgm:pt>
    <dgm:pt modelId="{A0F13637-93DA-5848-AA7A-B497358BD414}" type="pres">
      <dgm:prSet presAssocID="{CE40F58E-4995-E54F-B208-963BAD2E07FC}" presName="hierChild4" presStyleCnt="0"/>
      <dgm:spPr/>
    </dgm:pt>
    <dgm:pt modelId="{22020D54-60CF-E446-B261-454A86FD21E6}" type="pres">
      <dgm:prSet presAssocID="{6E0FB7A0-6976-5846-A060-AA9608B765E5}" presName="Name17" presStyleLbl="parChTrans1D3" presStyleIdx="2" presStyleCnt="6"/>
      <dgm:spPr/>
      <dgm:t>
        <a:bodyPr/>
        <a:lstStyle/>
        <a:p>
          <a:endParaRPr lang="en-US"/>
        </a:p>
      </dgm:t>
    </dgm:pt>
    <dgm:pt modelId="{D910A9B0-6CF4-234D-888A-ABBA49A04824}" type="pres">
      <dgm:prSet presAssocID="{67628EB6-2F89-3442-B210-0ADC4855FAD7}" presName="hierRoot3" presStyleCnt="0"/>
      <dgm:spPr/>
    </dgm:pt>
    <dgm:pt modelId="{646813A6-8906-FF49-852E-F9F6C03A09AB}" type="pres">
      <dgm:prSet presAssocID="{67628EB6-2F89-3442-B210-0ADC4855FAD7}" presName="composite3" presStyleCnt="0"/>
      <dgm:spPr/>
    </dgm:pt>
    <dgm:pt modelId="{E5814DB5-2A49-4A42-8747-313DA485BD7F}" type="pres">
      <dgm:prSet presAssocID="{67628EB6-2F89-3442-B210-0ADC4855FAD7}" presName="background3" presStyleLbl="node3" presStyleIdx="2" presStyleCnt="6"/>
      <dgm:spPr/>
    </dgm:pt>
    <dgm:pt modelId="{B533206A-72BE-A44D-8901-AA8E8666E095}" type="pres">
      <dgm:prSet presAssocID="{67628EB6-2F89-3442-B210-0ADC4855FAD7}" presName="text3" presStyleLbl="fgAcc3" presStyleIdx="2" presStyleCnt="6">
        <dgm:presLayoutVars>
          <dgm:chPref val="3"/>
        </dgm:presLayoutVars>
      </dgm:prSet>
      <dgm:spPr/>
      <dgm:t>
        <a:bodyPr/>
        <a:lstStyle/>
        <a:p>
          <a:endParaRPr lang="en-US"/>
        </a:p>
      </dgm:t>
    </dgm:pt>
    <dgm:pt modelId="{7386D0A3-3C9A-D54F-A421-7D7BADDFE0D4}" type="pres">
      <dgm:prSet presAssocID="{67628EB6-2F89-3442-B210-0ADC4855FAD7}" presName="hierChild4" presStyleCnt="0"/>
      <dgm:spPr/>
    </dgm:pt>
    <dgm:pt modelId="{328B8133-123E-9E46-940A-653312891307}" type="pres">
      <dgm:prSet presAssocID="{654A7563-1A23-2142-88A3-B3E4E9B705DD}" presName="Name17" presStyleLbl="parChTrans1D3" presStyleIdx="3" presStyleCnt="6"/>
      <dgm:spPr/>
      <dgm:t>
        <a:bodyPr/>
        <a:lstStyle/>
        <a:p>
          <a:endParaRPr lang="en-US"/>
        </a:p>
      </dgm:t>
    </dgm:pt>
    <dgm:pt modelId="{0DE167C5-4651-1442-A865-68818C6BE8E8}" type="pres">
      <dgm:prSet presAssocID="{8B438DFF-89F4-3D49-A534-9C303976D90F}" presName="hierRoot3" presStyleCnt="0"/>
      <dgm:spPr/>
    </dgm:pt>
    <dgm:pt modelId="{22D1C926-0FBE-1742-A657-E406DDCDBE63}" type="pres">
      <dgm:prSet presAssocID="{8B438DFF-89F4-3D49-A534-9C303976D90F}" presName="composite3" presStyleCnt="0"/>
      <dgm:spPr/>
    </dgm:pt>
    <dgm:pt modelId="{AE22E499-8A41-7447-B794-9467044B4EB9}" type="pres">
      <dgm:prSet presAssocID="{8B438DFF-89F4-3D49-A534-9C303976D90F}" presName="background3" presStyleLbl="node3" presStyleIdx="3" presStyleCnt="6"/>
      <dgm:spPr/>
    </dgm:pt>
    <dgm:pt modelId="{3811DEE9-CE97-874E-B909-7D180E54A8A2}" type="pres">
      <dgm:prSet presAssocID="{8B438DFF-89F4-3D49-A534-9C303976D90F}" presName="text3" presStyleLbl="fgAcc3" presStyleIdx="3" presStyleCnt="6">
        <dgm:presLayoutVars>
          <dgm:chPref val="3"/>
        </dgm:presLayoutVars>
      </dgm:prSet>
      <dgm:spPr/>
      <dgm:t>
        <a:bodyPr/>
        <a:lstStyle/>
        <a:p>
          <a:endParaRPr lang="en-US"/>
        </a:p>
      </dgm:t>
    </dgm:pt>
    <dgm:pt modelId="{EAE236CC-0088-E045-B4BC-5AC19108018E}" type="pres">
      <dgm:prSet presAssocID="{8B438DFF-89F4-3D49-A534-9C303976D90F}" presName="hierChild4" presStyleCnt="0"/>
      <dgm:spPr/>
    </dgm:pt>
    <dgm:pt modelId="{2997D6FC-31BA-6D41-AA1A-64EC24FAA77F}" type="pres">
      <dgm:prSet presAssocID="{84FF0761-9FDE-E14A-8835-E903EA8DED52}" presName="Name17" presStyleLbl="parChTrans1D3" presStyleIdx="4" presStyleCnt="6"/>
      <dgm:spPr/>
      <dgm:t>
        <a:bodyPr/>
        <a:lstStyle/>
        <a:p>
          <a:endParaRPr lang="en-US"/>
        </a:p>
      </dgm:t>
    </dgm:pt>
    <dgm:pt modelId="{C40735EB-7044-834A-ADFE-1086970C02B5}" type="pres">
      <dgm:prSet presAssocID="{23039E11-3020-8F45-8138-F31BCDF154A2}" presName="hierRoot3" presStyleCnt="0"/>
      <dgm:spPr/>
    </dgm:pt>
    <dgm:pt modelId="{E7C71B65-35E5-4743-8A21-3AD29C26113C}" type="pres">
      <dgm:prSet presAssocID="{23039E11-3020-8F45-8138-F31BCDF154A2}" presName="composite3" presStyleCnt="0"/>
      <dgm:spPr/>
    </dgm:pt>
    <dgm:pt modelId="{71DFA8D6-6CC8-3B48-AA87-4FDAF4BB2EE8}" type="pres">
      <dgm:prSet presAssocID="{23039E11-3020-8F45-8138-F31BCDF154A2}" presName="background3" presStyleLbl="node3" presStyleIdx="4" presStyleCnt="6"/>
      <dgm:spPr/>
    </dgm:pt>
    <dgm:pt modelId="{E682466E-1C31-E04B-B61C-D5042226AD05}" type="pres">
      <dgm:prSet presAssocID="{23039E11-3020-8F45-8138-F31BCDF154A2}" presName="text3" presStyleLbl="fgAcc3" presStyleIdx="4" presStyleCnt="6">
        <dgm:presLayoutVars>
          <dgm:chPref val="3"/>
        </dgm:presLayoutVars>
      </dgm:prSet>
      <dgm:spPr/>
      <dgm:t>
        <a:bodyPr/>
        <a:lstStyle/>
        <a:p>
          <a:endParaRPr lang="en-US"/>
        </a:p>
      </dgm:t>
    </dgm:pt>
    <dgm:pt modelId="{09EEA3C8-4303-4446-957B-DA1F9CD1DA97}" type="pres">
      <dgm:prSet presAssocID="{23039E11-3020-8F45-8138-F31BCDF154A2}" presName="hierChild4" presStyleCnt="0"/>
      <dgm:spPr/>
    </dgm:pt>
    <dgm:pt modelId="{364D4116-EDA0-804B-840D-C99F198CE6EC}" type="pres">
      <dgm:prSet presAssocID="{4FF96E01-BCFF-6543-AE53-BE2059DB1C83}" presName="Name17" presStyleLbl="parChTrans1D3" presStyleIdx="5" presStyleCnt="6"/>
      <dgm:spPr/>
      <dgm:t>
        <a:bodyPr/>
        <a:lstStyle/>
        <a:p>
          <a:endParaRPr lang="en-US"/>
        </a:p>
      </dgm:t>
    </dgm:pt>
    <dgm:pt modelId="{B6F689D9-A31D-BD47-B668-EFCDD52BE47C}" type="pres">
      <dgm:prSet presAssocID="{978523AE-2329-1848-8FBF-39E8D4BDC0CB}" presName="hierRoot3" presStyleCnt="0"/>
      <dgm:spPr/>
    </dgm:pt>
    <dgm:pt modelId="{44673419-3C3C-FA4D-95C7-84367FC0621A}" type="pres">
      <dgm:prSet presAssocID="{978523AE-2329-1848-8FBF-39E8D4BDC0CB}" presName="composite3" presStyleCnt="0"/>
      <dgm:spPr/>
    </dgm:pt>
    <dgm:pt modelId="{E60B4ECA-48F4-034C-A982-F5034EAAF574}" type="pres">
      <dgm:prSet presAssocID="{978523AE-2329-1848-8FBF-39E8D4BDC0CB}" presName="background3" presStyleLbl="node3" presStyleIdx="5" presStyleCnt="6"/>
      <dgm:spPr/>
    </dgm:pt>
    <dgm:pt modelId="{5B5ABED9-9ECF-F045-8FA9-7604BD8C9F7F}" type="pres">
      <dgm:prSet presAssocID="{978523AE-2329-1848-8FBF-39E8D4BDC0CB}" presName="text3" presStyleLbl="fgAcc3" presStyleIdx="5" presStyleCnt="6">
        <dgm:presLayoutVars>
          <dgm:chPref val="3"/>
        </dgm:presLayoutVars>
      </dgm:prSet>
      <dgm:spPr/>
      <dgm:t>
        <a:bodyPr/>
        <a:lstStyle/>
        <a:p>
          <a:endParaRPr lang="en-US"/>
        </a:p>
      </dgm:t>
    </dgm:pt>
    <dgm:pt modelId="{35B7A95B-2EF1-4A41-AA68-79BEE6EA4B4E}" type="pres">
      <dgm:prSet presAssocID="{978523AE-2329-1848-8FBF-39E8D4BDC0CB}" presName="hierChild4" presStyleCnt="0"/>
      <dgm:spPr/>
    </dgm:pt>
  </dgm:ptLst>
  <dgm:cxnLst>
    <dgm:cxn modelId="{DA85F98D-0585-4545-B4A4-18B828D6FC09}" srcId="{66269A6A-10BC-6D40-9A65-519E2EF28858}" destId="{F735190F-E4BD-3941-9F35-C5C80B51A1A1}" srcOrd="3" destOrd="0" parTransId="{38423971-2502-CB47-94E0-47A5908BB82F}" sibTransId="{8E1C32AC-633A-6B47-9B66-BAF9B3E1E95D}"/>
    <dgm:cxn modelId="{0AB23C9C-46FC-0B4D-8103-DCB16ACDD986}" srcId="{663A5FCF-7664-0541-AD65-DEC8E5E6E575}" destId="{66269A6A-10BC-6D40-9A65-519E2EF28858}" srcOrd="0" destOrd="0" parTransId="{FD88C752-2F92-684E-9C38-7F91E2D7AB5E}" sibTransId="{8C638160-2332-0A40-BF1A-9C43ED62BC37}"/>
    <dgm:cxn modelId="{6BC0E4AA-8EFA-0E47-8B30-017D49EC21C0}" type="presOf" srcId="{2000F299-3E55-FD40-BB5E-784A463F05A8}" destId="{119B6EE9-0F49-1646-8505-32105A043228}" srcOrd="0" destOrd="0" presId="urn:microsoft.com/office/officeart/2005/8/layout/hierarchy1"/>
    <dgm:cxn modelId="{37EFF7F5-559A-3C44-9E67-63AA515E8949}" type="presOf" srcId="{38423971-2502-CB47-94E0-47A5908BB82F}" destId="{19B23D3D-FE60-1F49-9ACD-70FDD5BC70CB}" srcOrd="0" destOrd="0" presId="urn:microsoft.com/office/officeart/2005/8/layout/hierarchy1"/>
    <dgm:cxn modelId="{05610D72-923B-A84F-8564-A16CDA97C9F2}" type="presOf" srcId="{CE40F58E-4995-E54F-B208-963BAD2E07FC}" destId="{167C9086-84F6-BE47-B6EC-2BD7E0BF27F6}" srcOrd="0" destOrd="0" presId="urn:microsoft.com/office/officeart/2005/8/layout/hierarchy1"/>
    <dgm:cxn modelId="{08CA87D1-AFE8-5C47-96AF-871AAC843E2A}" type="presOf" srcId="{66269A6A-10BC-6D40-9A65-519E2EF28858}" destId="{539481D5-39D4-E446-8699-A909163DE7C4}" srcOrd="0" destOrd="0" presId="urn:microsoft.com/office/officeart/2005/8/layout/hierarchy1"/>
    <dgm:cxn modelId="{AF693F4B-B861-8C49-B103-91E9503636DF}" type="presOf" srcId="{1B59F40F-FD6C-9843-AD9A-8F468D41705C}" destId="{F875327B-795D-A94C-8D6A-E7215EAF166C}" srcOrd="0" destOrd="0" presId="urn:microsoft.com/office/officeart/2005/8/layout/hierarchy1"/>
    <dgm:cxn modelId="{0F3B4124-6C10-D341-B94A-1E482BD75D7B}" type="presOf" srcId="{A85C2659-4F6D-2545-9E08-FE1B1BF4CB33}" destId="{9277446C-E06A-2946-AAB0-CF20308CA867}" srcOrd="0" destOrd="0" presId="urn:microsoft.com/office/officeart/2005/8/layout/hierarchy1"/>
    <dgm:cxn modelId="{070817C6-7300-9243-AFBB-0BDF077AD3E9}" type="presOf" srcId="{67628EB6-2F89-3442-B210-0ADC4855FAD7}" destId="{B533206A-72BE-A44D-8901-AA8E8666E095}" srcOrd="0" destOrd="0" presId="urn:microsoft.com/office/officeart/2005/8/layout/hierarchy1"/>
    <dgm:cxn modelId="{59BFD7CC-249E-DE48-A290-24EBA95210A5}" srcId="{66269A6A-10BC-6D40-9A65-519E2EF28858}" destId="{C326AFFF-0A7B-B84B-8055-EC51D9AE64A7}" srcOrd="4" destOrd="0" parTransId="{4AA07F37-1FC6-6048-8FB5-8247C0A0FEC7}" sibTransId="{7482E2C1-27AA-FF43-A6E7-A36E1EF2B6C7}"/>
    <dgm:cxn modelId="{12DDF9A2-1BEE-794E-88AD-2DCC34B39E06}" type="presOf" srcId="{0F412F6D-18CC-434C-B275-C65E7865BB74}" destId="{D858FAFE-D34E-6449-8E83-7FCEDC4A1272}" srcOrd="0" destOrd="0" presId="urn:microsoft.com/office/officeart/2005/8/layout/hierarchy1"/>
    <dgm:cxn modelId="{D58511CF-0861-1F46-88D4-93569E616BB5}" type="presOf" srcId="{84FF0761-9FDE-E14A-8835-E903EA8DED52}" destId="{2997D6FC-31BA-6D41-AA1A-64EC24FAA77F}" srcOrd="0" destOrd="0" presId="urn:microsoft.com/office/officeart/2005/8/layout/hierarchy1"/>
    <dgm:cxn modelId="{D0E16D1C-AAA7-7747-886A-4231B40A27B0}" type="presOf" srcId="{EFDA8708-9155-F645-B5B1-5FF9CF077710}" destId="{6174AA0D-FF53-244D-8A3E-E3626A8982DE}" srcOrd="0" destOrd="0" presId="urn:microsoft.com/office/officeart/2005/8/layout/hierarchy1"/>
    <dgm:cxn modelId="{966ACC38-31CC-5B4B-9B6F-961AF4974A4D}" type="presOf" srcId="{C974E59B-BAD7-3D42-8E9C-26ED954783EC}" destId="{58301C89-ECCB-8340-AE4B-2F7C4CEA4D03}" srcOrd="0" destOrd="0" presId="urn:microsoft.com/office/officeart/2005/8/layout/hierarchy1"/>
    <dgm:cxn modelId="{B9E49240-B1ED-084E-9B1D-FE0DF574D23A}" type="presOf" srcId="{EEAE1C6A-11BF-DB41-A301-5B9E5BBA45C7}" destId="{870E4463-D2E6-A947-AD37-81B8909C6292}" srcOrd="0" destOrd="0" presId="urn:microsoft.com/office/officeart/2005/8/layout/hierarchy1"/>
    <dgm:cxn modelId="{D1A7A5FB-23F2-E344-8C81-06A6A666AB7E}" type="presOf" srcId="{4AA07F37-1FC6-6048-8FB5-8247C0A0FEC7}" destId="{CE719D5E-90ED-EA49-B8B2-4BAAED4CE214}" srcOrd="0" destOrd="0" presId="urn:microsoft.com/office/officeart/2005/8/layout/hierarchy1"/>
    <dgm:cxn modelId="{33F4645C-F8DA-5A48-BF95-75EFC3E8FA5A}" srcId="{66269A6A-10BC-6D40-9A65-519E2EF28858}" destId="{FA222DD2-B4A9-F148-9423-EAAAEB408867}" srcOrd="5" destOrd="0" parTransId="{812DEDA2-3009-B540-BDE8-E88804E71757}" sibTransId="{5B7EF18C-5BB1-634C-8CAD-CB62E41B92AC}"/>
    <dgm:cxn modelId="{85013091-6A5D-F342-A307-C7487AB1131F}" srcId="{FA222DD2-B4A9-F148-9423-EAAAEB408867}" destId="{CE40F58E-4995-E54F-B208-963BAD2E07FC}" srcOrd="1" destOrd="0" parTransId="{134B463C-A834-C548-B010-C206F2A48289}" sibTransId="{5621A9CD-CD1A-1043-92C1-A7AD617B2A3B}"/>
    <dgm:cxn modelId="{45F41D92-4C06-534C-8137-93C7A05C2916}" type="presOf" srcId="{654A7563-1A23-2142-88A3-B3E4E9B705DD}" destId="{328B8133-123E-9E46-940A-653312891307}" srcOrd="0" destOrd="0" presId="urn:microsoft.com/office/officeart/2005/8/layout/hierarchy1"/>
    <dgm:cxn modelId="{A84C92B1-D6EA-5240-8E6E-D2974DAED743}" type="presOf" srcId="{134B463C-A834-C548-B010-C206F2A48289}" destId="{9F30B541-D88C-6246-8A55-DCC400366302}" srcOrd="0" destOrd="0" presId="urn:microsoft.com/office/officeart/2005/8/layout/hierarchy1"/>
    <dgm:cxn modelId="{CA22CF05-7E06-AC4D-8066-E5647CBF2B22}" type="presOf" srcId="{23039E11-3020-8F45-8138-F31BCDF154A2}" destId="{E682466E-1C31-E04B-B61C-D5042226AD05}" srcOrd="0" destOrd="0" presId="urn:microsoft.com/office/officeart/2005/8/layout/hierarchy1"/>
    <dgm:cxn modelId="{BA21BD86-4112-EB4D-A762-62AC515C616B}" type="presOf" srcId="{812DEDA2-3009-B540-BDE8-E88804E71757}" destId="{87771A92-058E-4F45-BC2B-0DBE30120F71}" srcOrd="0" destOrd="0" presId="urn:microsoft.com/office/officeart/2005/8/layout/hierarchy1"/>
    <dgm:cxn modelId="{844C58FC-02B5-0E45-822E-C00A34D5F063}" type="presOf" srcId="{4FF96E01-BCFF-6543-AE53-BE2059DB1C83}" destId="{364D4116-EDA0-804B-840D-C99F198CE6EC}" srcOrd="0" destOrd="0" presId="urn:microsoft.com/office/officeart/2005/8/layout/hierarchy1"/>
    <dgm:cxn modelId="{02D18FE4-46A1-1A47-BF6B-D163D79AD22B}" type="presOf" srcId="{8B438DFF-89F4-3D49-A534-9C303976D90F}" destId="{3811DEE9-CE97-874E-B909-7D180E54A8A2}" srcOrd="0" destOrd="0" presId="urn:microsoft.com/office/officeart/2005/8/layout/hierarchy1"/>
    <dgm:cxn modelId="{A5FF6682-C034-E449-9835-5882B4AED3B1}" srcId="{66269A6A-10BC-6D40-9A65-519E2EF28858}" destId="{C974E59B-BAD7-3D42-8E9C-26ED954783EC}" srcOrd="2" destOrd="0" parTransId="{1B59F40F-FD6C-9843-AD9A-8F468D41705C}" sibTransId="{1C74086B-1A01-3E4A-9F04-C5DD49FC475D}"/>
    <dgm:cxn modelId="{E0368332-4FBF-4941-A491-EBCE92930309}" type="presOf" srcId="{C326AFFF-0A7B-B84B-8055-EC51D9AE64A7}" destId="{836CEE1C-8516-504D-A97F-F401355C1D8A}" srcOrd="0" destOrd="0" presId="urn:microsoft.com/office/officeart/2005/8/layout/hierarchy1"/>
    <dgm:cxn modelId="{F0D7AE07-B983-EE45-ABAD-650A139D864D}" srcId="{FA222DD2-B4A9-F148-9423-EAAAEB408867}" destId="{8B438DFF-89F4-3D49-A534-9C303976D90F}" srcOrd="3" destOrd="0" parTransId="{654A7563-1A23-2142-88A3-B3E4E9B705DD}" sibTransId="{95C9030E-08B8-9D4D-A5C3-27E9085535AA}"/>
    <dgm:cxn modelId="{08403DC1-9F40-9E4F-BF26-6D81DA391FC7}" srcId="{FA222DD2-B4A9-F148-9423-EAAAEB408867}" destId="{23039E11-3020-8F45-8138-F31BCDF154A2}" srcOrd="4" destOrd="0" parTransId="{84FF0761-9FDE-E14A-8835-E903EA8DED52}" sibTransId="{8BB40F07-2C77-B54B-BC2D-2CE5B3E89DD4}"/>
    <dgm:cxn modelId="{408DA5A2-BE27-FE4E-9BA0-D39FC667B667}" type="presOf" srcId="{B340D21B-12DE-4044-A72C-4B51FF1E5738}" destId="{2551A88F-C1AC-F847-A339-2993D5F528CB}" srcOrd="0" destOrd="0" presId="urn:microsoft.com/office/officeart/2005/8/layout/hierarchy1"/>
    <dgm:cxn modelId="{8B959903-68A3-C546-A25E-C4B121C64FDA}" type="presOf" srcId="{978523AE-2329-1848-8FBF-39E8D4BDC0CB}" destId="{5B5ABED9-9ECF-F045-8FA9-7604BD8C9F7F}" srcOrd="0" destOrd="0" presId="urn:microsoft.com/office/officeart/2005/8/layout/hierarchy1"/>
    <dgm:cxn modelId="{875ED71F-390D-A840-B161-0CC4AC1BABFC}" srcId="{FA222DD2-B4A9-F148-9423-EAAAEB408867}" destId="{67628EB6-2F89-3442-B210-0ADC4855FAD7}" srcOrd="2" destOrd="0" parTransId="{6E0FB7A0-6976-5846-A060-AA9608B765E5}" sibTransId="{30B24F35-B575-624E-BB0E-6E6C79AFEA16}"/>
    <dgm:cxn modelId="{DE2C68A1-4E04-9744-B9BC-7AC1627AAFDF}" type="presOf" srcId="{F735190F-E4BD-3941-9F35-C5C80B51A1A1}" destId="{DC7FF060-8CC8-0043-B996-01F47F9A1C0E}" srcOrd="0" destOrd="0" presId="urn:microsoft.com/office/officeart/2005/8/layout/hierarchy1"/>
    <dgm:cxn modelId="{B8150765-8777-9A4C-A2A8-117C961C20E1}" type="presOf" srcId="{6E0FB7A0-6976-5846-A060-AA9608B765E5}" destId="{22020D54-60CF-E446-B261-454A86FD21E6}" srcOrd="0" destOrd="0" presId="urn:microsoft.com/office/officeart/2005/8/layout/hierarchy1"/>
    <dgm:cxn modelId="{370EF3A6-E8A4-4346-B0B5-2400415E0CE1}" srcId="{FA222DD2-B4A9-F148-9423-EAAAEB408867}" destId="{978523AE-2329-1848-8FBF-39E8D4BDC0CB}" srcOrd="5" destOrd="0" parTransId="{4FF96E01-BCFF-6543-AE53-BE2059DB1C83}" sibTransId="{CA317B07-38EC-7F4F-A668-65ABC60DDD29}"/>
    <dgm:cxn modelId="{9317D166-4786-F042-8F78-003307C70242}" srcId="{FA222DD2-B4A9-F148-9423-EAAAEB408867}" destId="{2000F299-3E55-FD40-BB5E-784A463F05A8}" srcOrd="0" destOrd="0" parTransId="{0F412F6D-18CC-434C-B275-C65E7865BB74}" sibTransId="{EBB860F6-4E76-2A4B-9139-E3CBFF87D12E}"/>
    <dgm:cxn modelId="{6EFD6C3B-D9A7-EC44-B0BF-E8605E122682}" srcId="{66269A6A-10BC-6D40-9A65-519E2EF28858}" destId="{EFDA8708-9155-F645-B5B1-5FF9CF077710}" srcOrd="1" destOrd="0" parTransId="{B340D21B-12DE-4044-A72C-4B51FF1E5738}" sibTransId="{A8BEDD78-5585-F247-B772-5B13CBC20358}"/>
    <dgm:cxn modelId="{EDCDAA2F-3480-904A-9672-AD1598D77AF6}" type="presOf" srcId="{663A5FCF-7664-0541-AD65-DEC8E5E6E575}" destId="{CC78EEF4-E6B5-BE44-8312-7B6E1AC4287D}" srcOrd="0" destOrd="0" presId="urn:microsoft.com/office/officeart/2005/8/layout/hierarchy1"/>
    <dgm:cxn modelId="{8527FB7C-5E0B-0A40-9DCD-486EA9E928AB}" type="presOf" srcId="{FA222DD2-B4A9-F148-9423-EAAAEB408867}" destId="{8B3F2979-CBE0-B449-8C8F-AFD8BEB6CD88}" srcOrd="0" destOrd="0" presId="urn:microsoft.com/office/officeart/2005/8/layout/hierarchy1"/>
    <dgm:cxn modelId="{89A6CCCB-161A-1A49-923A-F56AF51FC7DD}" srcId="{66269A6A-10BC-6D40-9A65-519E2EF28858}" destId="{A85C2659-4F6D-2545-9E08-FE1B1BF4CB33}" srcOrd="0" destOrd="0" parTransId="{EEAE1C6A-11BF-DB41-A301-5B9E5BBA45C7}" sibTransId="{28549BF4-7C4B-9A4F-86A7-765EC615B6B9}"/>
    <dgm:cxn modelId="{CF70BE96-F061-FD45-9ABA-4BA3F83A2479}" type="presParOf" srcId="{CC78EEF4-E6B5-BE44-8312-7B6E1AC4287D}" destId="{AF8EAF59-C5C5-A84D-8926-A48DA36A0109}" srcOrd="0" destOrd="0" presId="urn:microsoft.com/office/officeart/2005/8/layout/hierarchy1"/>
    <dgm:cxn modelId="{A13AAE91-701A-FF4D-A57E-A576FF68BB9E}" type="presParOf" srcId="{AF8EAF59-C5C5-A84D-8926-A48DA36A0109}" destId="{B0FF7010-6CF1-224F-8853-D7753B4D6096}" srcOrd="0" destOrd="0" presId="urn:microsoft.com/office/officeart/2005/8/layout/hierarchy1"/>
    <dgm:cxn modelId="{7B2725D7-6721-4848-96B7-F6DAE0CC3D6F}" type="presParOf" srcId="{B0FF7010-6CF1-224F-8853-D7753B4D6096}" destId="{08948196-DC07-7B48-ACD2-AD9DDA255265}" srcOrd="0" destOrd="0" presId="urn:microsoft.com/office/officeart/2005/8/layout/hierarchy1"/>
    <dgm:cxn modelId="{3BA4BE98-7266-0845-9B61-761374872F70}" type="presParOf" srcId="{B0FF7010-6CF1-224F-8853-D7753B4D6096}" destId="{539481D5-39D4-E446-8699-A909163DE7C4}" srcOrd="1" destOrd="0" presId="urn:microsoft.com/office/officeart/2005/8/layout/hierarchy1"/>
    <dgm:cxn modelId="{AF886310-FB04-1844-9846-10F83571B45D}" type="presParOf" srcId="{AF8EAF59-C5C5-A84D-8926-A48DA36A0109}" destId="{96408908-6ACC-A44F-81AF-9655A914EBB3}" srcOrd="1" destOrd="0" presId="urn:microsoft.com/office/officeart/2005/8/layout/hierarchy1"/>
    <dgm:cxn modelId="{9C1BBC0D-2CD0-5847-821D-BE705651FE9E}" type="presParOf" srcId="{96408908-6ACC-A44F-81AF-9655A914EBB3}" destId="{870E4463-D2E6-A947-AD37-81B8909C6292}" srcOrd="0" destOrd="0" presId="urn:microsoft.com/office/officeart/2005/8/layout/hierarchy1"/>
    <dgm:cxn modelId="{29E3E604-AC1F-1242-B4C0-7CA60C596F55}" type="presParOf" srcId="{96408908-6ACC-A44F-81AF-9655A914EBB3}" destId="{8A15952C-95F7-3B4F-BB5F-93F4F26D2CF3}" srcOrd="1" destOrd="0" presId="urn:microsoft.com/office/officeart/2005/8/layout/hierarchy1"/>
    <dgm:cxn modelId="{497491F6-0137-9840-8E2D-E0949A5224EB}" type="presParOf" srcId="{8A15952C-95F7-3B4F-BB5F-93F4F26D2CF3}" destId="{1261C3B3-331A-B74B-BE21-97315B3E411B}" srcOrd="0" destOrd="0" presId="urn:microsoft.com/office/officeart/2005/8/layout/hierarchy1"/>
    <dgm:cxn modelId="{C83F6635-E748-BC47-A522-DF49E9CF7286}" type="presParOf" srcId="{1261C3B3-331A-B74B-BE21-97315B3E411B}" destId="{F05B25F9-DA96-E646-9E5B-DE884A020168}" srcOrd="0" destOrd="0" presId="urn:microsoft.com/office/officeart/2005/8/layout/hierarchy1"/>
    <dgm:cxn modelId="{1298BB6E-0B13-094C-BBE7-2E50102263AF}" type="presParOf" srcId="{1261C3B3-331A-B74B-BE21-97315B3E411B}" destId="{9277446C-E06A-2946-AAB0-CF20308CA867}" srcOrd="1" destOrd="0" presId="urn:microsoft.com/office/officeart/2005/8/layout/hierarchy1"/>
    <dgm:cxn modelId="{A282DCE7-F42F-C54E-82CE-FE6594329FFF}" type="presParOf" srcId="{8A15952C-95F7-3B4F-BB5F-93F4F26D2CF3}" destId="{F881CEC0-9E08-9A48-859B-5E88144DDD45}" srcOrd="1" destOrd="0" presId="urn:microsoft.com/office/officeart/2005/8/layout/hierarchy1"/>
    <dgm:cxn modelId="{7D8BE600-4D1B-414E-A709-DED39410A8BF}" type="presParOf" srcId="{96408908-6ACC-A44F-81AF-9655A914EBB3}" destId="{2551A88F-C1AC-F847-A339-2993D5F528CB}" srcOrd="2" destOrd="0" presId="urn:microsoft.com/office/officeart/2005/8/layout/hierarchy1"/>
    <dgm:cxn modelId="{5C77E827-6FCF-634D-B2BB-46917041725D}" type="presParOf" srcId="{96408908-6ACC-A44F-81AF-9655A914EBB3}" destId="{9D90C6A5-E920-3B4A-BF9C-D88751875792}" srcOrd="3" destOrd="0" presId="urn:microsoft.com/office/officeart/2005/8/layout/hierarchy1"/>
    <dgm:cxn modelId="{A6907C2B-C9F5-1048-BED9-BEE57CEBF398}" type="presParOf" srcId="{9D90C6A5-E920-3B4A-BF9C-D88751875792}" destId="{6FDB3474-A530-F147-96D6-0C6264DBD545}" srcOrd="0" destOrd="0" presId="urn:microsoft.com/office/officeart/2005/8/layout/hierarchy1"/>
    <dgm:cxn modelId="{8EE7D725-AC21-3946-84B3-ACFD5C62DCD0}" type="presParOf" srcId="{6FDB3474-A530-F147-96D6-0C6264DBD545}" destId="{470A98FF-A218-FD49-8C90-F9B294DE8AD5}" srcOrd="0" destOrd="0" presId="urn:microsoft.com/office/officeart/2005/8/layout/hierarchy1"/>
    <dgm:cxn modelId="{A50D9742-8DBC-D440-9F19-49548865A2F3}" type="presParOf" srcId="{6FDB3474-A530-F147-96D6-0C6264DBD545}" destId="{6174AA0D-FF53-244D-8A3E-E3626A8982DE}" srcOrd="1" destOrd="0" presId="urn:microsoft.com/office/officeart/2005/8/layout/hierarchy1"/>
    <dgm:cxn modelId="{6CB518C1-2835-BC4E-AE6C-AB8A889B1B3A}" type="presParOf" srcId="{9D90C6A5-E920-3B4A-BF9C-D88751875792}" destId="{8EEA3EDB-2235-B545-AEF1-1C409B1A5078}" srcOrd="1" destOrd="0" presId="urn:microsoft.com/office/officeart/2005/8/layout/hierarchy1"/>
    <dgm:cxn modelId="{7A670136-8088-1F45-A042-E26BC80F0249}" type="presParOf" srcId="{96408908-6ACC-A44F-81AF-9655A914EBB3}" destId="{F875327B-795D-A94C-8D6A-E7215EAF166C}" srcOrd="4" destOrd="0" presId="urn:microsoft.com/office/officeart/2005/8/layout/hierarchy1"/>
    <dgm:cxn modelId="{9E4E1908-FF28-884F-9A28-AB9BD6C4A3BA}" type="presParOf" srcId="{96408908-6ACC-A44F-81AF-9655A914EBB3}" destId="{9B3B9978-EB5F-4B4E-A0CE-BB5C14546CB9}" srcOrd="5" destOrd="0" presId="urn:microsoft.com/office/officeart/2005/8/layout/hierarchy1"/>
    <dgm:cxn modelId="{26D15692-7754-F146-A8C9-8545452264E8}" type="presParOf" srcId="{9B3B9978-EB5F-4B4E-A0CE-BB5C14546CB9}" destId="{38E6E2EF-10A1-3842-B8B7-79345B61A505}" srcOrd="0" destOrd="0" presId="urn:microsoft.com/office/officeart/2005/8/layout/hierarchy1"/>
    <dgm:cxn modelId="{6E6E907E-92D4-3948-B9DC-99ECB5FD25FA}" type="presParOf" srcId="{38E6E2EF-10A1-3842-B8B7-79345B61A505}" destId="{220204C6-76E3-3A4D-AF04-0E1D6640A3C5}" srcOrd="0" destOrd="0" presId="urn:microsoft.com/office/officeart/2005/8/layout/hierarchy1"/>
    <dgm:cxn modelId="{3DADBB30-BD45-D040-BE12-80CECFCBF224}" type="presParOf" srcId="{38E6E2EF-10A1-3842-B8B7-79345B61A505}" destId="{58301C89-ECCB-8340-AE4B-2F7C4CEA4D03}" srcOrd="1" destOrd="0" presId="urn:microsoft.com/office/officeart/2005/8/layout/hierarchy1"/>
    <dgm:cxn modelId="{47D598D3-8370-A64A-844B-6DFDCC68D58D}" type="presParOf" srcId="{9B3B9978-EB5F-4B4E-A0CE-BB5C14546CB9}" destId="{BCA1635F-E99C-974D-8CF0-73279BD672F2}" srcOrd="1" destOrd="0" presId="urn:microsoft.com/office/officeart/2005/8/layout/hierarchy1"/>
    <dgm:cxn modelId="{D0267C4E-DB0D-EF41-8AE1-085525E388EE}" type="presParOf" srcId="{96408908-6ACC-A44F-81AF-9655A914EBB3}" destId="{19B23D3D-FE60-1F49-9ACD-70FDD5BC70CB}" srcOrd="6" destOrd="0" presId="urn:microsoft.com/office/officeart/2005/8/layout/hierarchy1"/>
    <dgm:cxn modelId="{71461B3A-EEA0-BE49-9835-7AC4F3A5B5B4}" type="presParOf" srcId="{96408908-6ACC-A44F-81AF-9655A914EBB3}" destId="{362BA697-B8B6-814C-8A90-4A73462A1FCB}" srcOrd="7" destOrd="0" presId="urn:microsoft.com/office/officeart/2005/8/layout/hierarchy1"/>
    <dgm:cxn modelId="{96AF92B9-7E43-B94F-B05C-85E28FF3E270}" type="presParOf" srcId="{362BA697-B8B6-814C-8A90-4A73462A1FCB}" destId="{133E9F8A-81CD-9E48-ABF4-97D1152AFFE8}" srcOrd="0" destOrd="0" presId="urn:microsoft.com/office/officeart/2005/8/layout/hierarchy1"/>
    <dgm:cxn modelId="{BAE9A69A-F507-CD43-9846-60D126C8B7C9}" type="presParOf" srcId="{133E9F8A-81CD-9E48-ABF4-97D1152AFFE8}" destId="{F4FB7A54-091D-5142-83EC-7DDC965EA2EE}" srcOrd="0" destOrd="0" presId="urn:microsoft.com/office/officeart/2005/8/layout/hierarchy1"/>
    <dgm:cxn modelId="{D6CF3280-19DD-7A40-A155-B622594440BF}" type="presParOf" srcId="{133E9F8A-81CD-9E48-ABF4-97D1152AFFE8}" destId="{DC7FF060-8CC8-0043-B996-01F47F9A1C0E}" srcOrd="1" destOrd="0" presId="urn:microsoft.com/office/officeart/2005/8/layout/hierarchy1"/>
    <dgm:cxn modelId="{B5B15ADE-41A3-D54D-9D78-630C4D76B2C0}" type="presParOf" srcId="{362BA697-B8B6-814C-8A90-4A73462A1FCB}" destId="{B9EB9C61-1A8F-AD47-BDF4-10A639A19F27}" srcOrd="1" destOrd="0" presId="urn:microsoft.com/office/officeart/2005/8/layout/hierarchy1"/>
    <dgm:cxn modelId="{69DE0608-DCBB-1843-ABED-87A909D35A7C}" type="presParOf" srcId="{96408908-6ACC-A44F-81AF-9655A914EBB3}" destId="{CE719D5E-90ED-EA49-B8B2-4BAAED4CE214}" srcOrd="8" destOrd="0" presId="urn:microsoft.com/office/officeart/2005/8/layout/hierarchy1"/>
    <dgm:cxn modelId="{3DB78107-8FEA-9C48-9902-3B0C5212B08B}" type="presParOf" srcId="{96408908-6ACC-A44F-81AF-9655A914EBB3}" destId="{B47ACF41-DE0E-AC43-810B-288045655C72}" srcOrd="9" destOrd="0" presId="urn:microsoft.com/office/officeart/2005/8/layout/hierarchy1"/>
    <dgm:cxn modelId="{DE6A2DD8-0812-3F40-835E-32FBCB597F6A}" type="presParOf" srcId="{B47ACF41-DE0E-AC43-810B-288045655C72}" destId="{4F118C0A-6F77-8D45-9A8F-B22975F3135E}" srcOrd="0" destOrd="0" presId="urn:microsoft.com/office/officeart/2005/8/layout/hierarchy1"/>
    <dgm:cxn modelId="{232482B4-E77A-AC46-AEDF-DB64F4C2E91F}" type="presParOf" srcId="{4F118C0A-6F77-8D45-9A8F-B22975F3135E}" destId="{197E18B0-830B-B646-A0BF-104A8524F982}" srcOrd="0" destOrd="0" presId="urn:microsoft.com/office/officeart/2005/8/layout/hierarchy1"/>
    <dgm:cxn modelId="{068A1C06-CFA1-E941-A7F5-3D138B6F0807}" type="presParOf" srcId="{4F118C0A-6F77-8D45-9A8F-B22975F3135E}" destId="{836CEE1C-8516-504D-A97F-F401355C1D8A}" srcOrd="1" destOrd="0" presId="urn:microsoft.com/office/officeart/2005/8/layout/hierarchy1"/>
    <dgm:cxn modelId="{CD54A570-D80C-3A43-9163-D86B67F760A4}" type="presParOf" srcId="{B47ACF41-DE0E-AC43-810B-288045655C72}" destId="{5C2CF228-77DF-124C-B09C-17CF15236ACD}" srcOrd="1" destOrd="0" presId="urn:microsoft.com/office/officeart/2005/8/layout/hierarchy1"/>
    <dgm:cxn modelId="{6C74D80E-3F88-514F-9AEF-818E6924A7EF}" type="presParOf" srcId="{96408908-6ACC-A44F-81AF-9655A914EBB3}" destId="{87771A92-058E-4F45-BC2B-0DBE30120F71}" srcOrd="10" destOrd="0" presId="urn:microsoft.com/office/officeart/2005/8/layout/hierarchy1"/>
    <dgm:cxn modelId="{4AF1519A-BD7E-8148-A9B2-BD17B9DC4560}" type="presParOf" srcId="{96408908-6ACC-A44F-81AF-9655A914EBB3}" destId="{072E596E-2B37-514C-805E-CB5AFC739952}" srcOrd="11" destOrd="0" presId="urn:microsoft.com/office/officeart/2005/8/layout/hierarchy1"/>
    <dgm:cxn modelId="{7A39189B-01FB-D844-959E-324A5ADCA7B5}" type="presParOf" srcId="{072E596E-2B37-514C-805E-CB5AFC739952}" destId="{31AC5EF9-6AB2-624A-9D7C-F6DC6192C897}" srcOrd="0" destOrd="0" presId="urn:microsoft.com/office/officeart/2005/8/layout/hierarchy1"/>
    <dgm:cxn modelId="{456C804F-FE37-B241-BF1C-AC38281D4BA2}" type="presParOf" srcId="{31AC5EF9-6AB2-624A-9D7C-F6DC6192C897}" destId="{AE8FBECC-C67A-964B-9DE7-0AAE6548B234}" srcOrd="0" destOrd="0" presId="urn:microsoft.com/office/officeart/2005/8/layout/hierarchy1"/>
    <dgm:cxn modelId="{C9D8D35B-8819-5F4B-ADFC-0453A9C43BAE}" type="presParOf" srcId="{31AC5EF9-6AB2-624A-9D7C-F6DC6192C897}" destId="{8B3F2979-CBE0-B449-8C8F-AFD8BEB6CD88}" srcOrd="1" destOrd="0" presId="urn:microsoft.com/office/officeart/2005/8/layout/hierarchy1"/>
    <dgm:cxn modelId="{A26D4204-C928-B446-ABCC-D8CCA4E61AD6}" type="presParOf" srcId="{072E596E-2B37-514C-805E-CB5AFC739952}" destId="{74EB6DCC-FF08-174E-A3CE-6D9C33D451A7}" srcOrd="1" destOrd="0" presId="urn:microsoft.com/office/officeart/2005/8/layout/hierarchy1"/>
    <dgm:cxn modelId="{CA247D26-1558-514B-B26C-AB4EC9EF6874}" type="presParOf" srcId="{74EB6DCC-FF08-174E-A3CE-6D9C33D451A7}" destId="{D858FAFE-D34E-6449-8E83-7FCEDC4A1272}" srcOrd="0" destOrd="0" presId="urn:microsoft.com/office/officeart/2005/8/layout/hierarchy1"/>
    <dgm:cxn modelId="{0BCD2887-29A9-2B42-81C0-F0E1B283226E}" type="presParOf" srcId="{74EB6DCC-FF08-174E-A3CE-6D9C33D451A7}" destId="{AA69010B-33D6-D24D-BD05-91DF693F85A1}" srcOrd="1" destOrd="0" presId="urn:microsoft.com/office/officeart/2005/8/layout/hierarchy1"/>
    <dgm:cxn modelId="{D82273CD-F04B-3648-B42C-93D0DA998D00}" type="presParOf" srcId="{AA69010B-33D6-D24D-BD05-91DF693F85A1}" destId="{32ABEC61-6BEE-654C-8BE7-F0AAB06C1871}" srcOrd="0" destOrd="0" presId="urn:microsoft.com/office/officeart/2005/8/layout/hierarchy1"/>
    <dgm:cxn modelId="{5482765C-AD4A-F147-811A-BF1AA6D34C24}" type="presParOf" srcId="{32ABEC61-6BEE-654C-8BE7-F0AAB06C1871}" destId="{6A9E672A-07B0-544E-944C-0216D9A7D718}" srcOrd="0" destOrd="0" presId="urn:microsoft.com/office/officeart/2005/8/layout/hierarchy1"/>
    <dgm:cxn modelId="{99DB94BE-71D2-0843-89D8-8D14C45F4E4B}" type="presParOf" srcId="{32ABEC61-6BEE-654C-8BE7-F0AAB06C1871}" destId="{119B6EE9-0F49-1646-8505-32105A043228}" srcOrd="1" destOrd="0" presId="urn:microsoft.com/office/officeart/2005/8/layout/hierarchy1"/>
    <dgm:cxn modelId="{6E4DAF2D-D2E8-B342-B488-34FB4D9A558A}" type="presParOf" srcId="{AA69010B-33D6-D24D-BD05-91DF693F85A1}" destId="{FB88F7CF-607D-B741-B28C-5378C319FFEB}" srcOrd="1" destOrd="0" presId="urn:microsoft.com/office/officeart/2005/8/layout/hierarchy1"/>
    <dgm:cxn modelId="{71269609-BFB4-A74D-A79B-E84746157F34}" type="presParOf" srcId="{74EB6DCC-FF08-174E-A3CE-6D9C33D451A7}" destId="{9F30B541-D88C-6246-8A55-DCC400366302}" srcOrd="2" destOrd="0" presId="urn:microsoft.com/office/officeart/2005/8/layout/hierarchy1"/>
    <dgm:cxn modelId="{F109CBDA-AA5D-B549-AD2C-FF0EBA6516C5}" type="presParOf" srcId="{74EB6DCC-FF08-174E-A3CE-6D9C33D451A7}" destId="{153F0F89-8260-9440-980A-B9BA01C4D6EA}" srcOrd="3" destOrd="0" presId="urn:microsoft.com/office/officeart/2005/8/layout/hierarchy1"/>
    <dgm:cxn modelId="{066AEA83-2942-0247-943D-E4174A26A047}" type="presParOf" srcId="{153F0F89-8260-9440-980A-B9BA01C4D6EA}" destId="{7CB52541-CED1-7A44-B6BB-76CBD2228A74}" srcOrd="0" destOrd="0" presId="urn:microsoft.com/office/officeart/2005/8/layout/hierarchy1"/>
    <dgm:cxn modelId="{504FCAD9-7BA6-1D47-958B-FEFE79E2600D}" type="presParOf" srcId="{7CB52541-CED1-7A44-B6BB-76CBD2228A74}" destId="{F0241954-0009-A84E-9209-35BE41EABAA6}" srcOrd="0" destOrd="0" presId="urn:microsoft.com/office/officeart/2005/8/layout/hierarchy1"/>
    <dgm:cxn modelId="{8F599E4E-EF8F-7148-8608-557F44038356}" type="presParOf" srcId="{7CB52541-CED1-7A44-B6BB-76CBD2228A74}" destId="{167C9086-84F6-BE47-B6EC-2BD7E0BF27F6}" srcOrd="1" destOrd="0" presId="urn:microsoft.com/office/officeart/2005/8/layout/hierarchy1"/>
    <dgm:cxn modelId="{8B341D4B-3C55-7E45-919A-E0D7D5CB26DF}" type="presParOf" srcId="{153F0F89-8260-9440-980A-B9BA01C4D6EA}" destId="{A0F13637-93DA-5848-AA7A-B497358BD414}" srcOrd="1" destOrd="0" presId="urn:microsoft.com/office/officeart/2005/8/layout/hierarchy1"/>
    <dgm:cxn modelId="{8E2C9833-9667-3348-96C5-842A10207C98}" type="presParOf" srcId="{74EB6DCC-FF08-174E-A3CE-6D9C33D451A7}" destId="{22020D54-60CF-E446-B261-454A86FD21E6}" srcOrd="4" destOrd="0" presId="urn:microsoft.com/office/officeart/2005/8/layout/hierarchy1"/>
    <dgm:cxn modelId="{D38D92D5-636E-F24E-884E-40CE30B5652B}" type="presParOf" srcId="{74EB6DCC-FF08-174E-A3CE-6D9C33D451A7}" destId="{D910A9B0-6CF4-234D-888A-ABBA49A04824}" srcOrd="5" destOrd="0" presId="urn:microsoft.com/office/officeart/2005/8/layout/hierarchy1"/>
    <dgm:cxn modelId="{74DD0C88-56CE-F148-A0F3-81142E76535D}" type="presParOf" srcId="{D910A9B0-6CF4-234D-888A-ABBA49A04824}" destId="{646813A6-8906-FF49-852E-F9F6C03A09AB}" srcOrd="0" destOrd="0" presId="urn:microsoft.com/office/officeart/2005/8/layout/hierarchy1"/>
    <dgm:cxn modelId="{1B827D1A-9EBC-6A4C-9FAE-1F1803B24451}" type="presParOf" srcId="{646813A6-8906-FF49-852E-F9F6C03A09AB}" destId="{E5814DB5-2A49-4A42-8747-313DA485BD7F}" srcOrd="0" destOrd="0" presId="urn:microsoft.com/office/officeart/2005/8/layout/hierarchy1"/>
    <dgm:cxn modelId="{A5CECF04-D510-E744-A377-45170B3B6C4A}" type="presParOf" srcId="{646813A6-8906-FF49-852E-F9F6C03A09AB}" destId="{B533206A-72BE-A44D-8901-AA8E8666E095}" srcOrd="1" destOrd="0" presId="urn:microsoft.com/office/officeart/2005/8/layout/hierarchy1"/>
    <dgm:cxn modelId="{6954C18E-F14C-7948-8D39-B41D1369B6DD}" type="presParOf" srcId="{D910A9B0-6CF4-234D-888A-ABBA49A04824}" destId="{7386D0A3-3C9A-D54F-A421-7D7BADDFE0D4}" srcOrd="1" destOrd="0" presId="urn:microsoft.com/office/officeart/2005/8/layout/hierarchy1"/>
    <dgm:cxn modelId="{33F515CA-843D-E34D-B5D9-BCE511C32C40}" type="presParOf" srcId="{74EB6DCC-FF08-174E-A3CE-6D9C33D451A7}" destId="{328B8133-123E-9E46-940A-653312891307}" srcOrd="6" destOrd="0" presId="urn:microsoft.com/office/officeart/2005/8/layout/hierarchy1"/>
    <dgm:cxn modelId="{7C032EDC-55C2-8A4D-9407-9A8913704936}" type="presParOf" srcId="{74EB6DCC-FF08-174E-A3CE-6D9C33D451A7}" destId="{0DE167C5-4651-1442-A865-68818C6BE8E8}" srcOrd="7" destOrd="0" presId="urn:microsoft.com/office/officeart/2005/8/layout/hierarchy1"/>
    <dgm:cxn modelId="{D51CAC3B-D862-EA48-94F7-FB1CCAE60CAA}" type="presParOf" srcId="{0DE167C5-4651-1442-A865-68818C6BE8E8}" destId="{22D1C926-0FBE-1742-A657-E406DDCDBE63}" srcOrd="0" destOrd="0" presId="urn:microsoft.com/office/officeart/2005/8/layout/hierarchy1"/>
    <dgm:cxn modelId="{7CA83B82-0B9C-8E49-A140-A524FDC71D8A}" type="presParOf" srcId="{22D1C926-0FBE-1742-A657-E406DDCDBE63}" destId="{AE22E499-8A41-7447-B794-9467044B4EB9}" srcOrd="0" destOrd="0" presId="urn:microsoft.com/office/officeart/2005/8/layout/hierarchy1"/>
    <dgm:cxn modelId="{B3DEFC72-74E4-FF40-9317-D4BE235D0E20}" type="presParOf" srcId="{22D1C926-0FBE-1742-A657-E406DDCDBE63}" destId="{3811DEE9-CE97-874E-B909-7D180E54A8A2}" srcOrd="1" destOrd="0" presId="urn:microsoft.com/office/officeart/2005/8/layout/hierarchy1"/>
    <dgm:cxn modelId="{80808511-C48E-5840-8E01-0AE3C1178053}" type="presParOf" srcId="{0DE167C5-4651-1442-A865-68818C6BE8E8}" destId="{EAE236CC-0088-E045-B4BC-5AC19108018E}" srcOrd="1" destOrd="0" presId="urn:microsoft.com/office/officeart/2005/8/layout/hierarchy1"/>
    <dgm:cxn modelId="{B95DBEB7-1C09-4844-B78E-DB7D2C20539B}" type="presParOf" srcId="{74EB6DCC-FF08-174E-A3CE-6D9C33D451A7}" destId="{2997D6FC-31BA-6D41-AA1A-64EC24FAA77F}" srcOrd="8" destOrd="0" presId="urn:microsoft.com/office/officeart/2005/8/layout/hierarchy1"/>
    <dgm:cxn modelId="{E46CCDC9-3237-4647-9242-C484461A09A5}" type="presParOf" srcId="{74EB6DCC-FF08-174E-A3CE-6D9C33D451A7}" destId="{C40735EB-7044-834A-ADFE-1086970C02B5}" srcOrd="9" destOrd="0" presId="urn:microsoft.com/office/officeart/2005/8/layout/hierarchy1"/>
    <dgm:cxn modelId="{A5B1E901-BE33-8143-9BD0-AA6D9DFEB630}" type="presParOf" srcId="{C40735EB-7044-834A-ADFE-1086970C02B5}" destId="{E7C71B65-35E5-4743-8A21-3AD29C26113C}" srcOrd="0" destOrd="0" presId="urn:microsoft.com/office/officeart/2005/8/layout/hierarchy1"/>
    <dgm:cxn modelId="{BE4AF4A9-2B9B-C14B-ADEF-AA8F10C45684}" type="presParOf" srcId="{E7C71B65-35E5-4743-8A21-3AD29C26113C}" destId="{71DFA8D6-6CC8-3B48-AA87-4FDAF4BB2EE8}" srcOrd="0" destOrd="0" presId="urn:microsoft.com/office/officeart/2005/8/layout/hierarchy1"/>
    <dgm:cxn modelId="{B4D50006-ADD9-2649-B3AC-5395BC41E376}" type="presParOf" srcId="{E7C71B65-35E5-4743-8A21-3AD29C26113C}" destId="{E682466E-1C31-E04B-B61C-D5042226AD05}" srcOrd="1" destOrd="0" presId="urn:microsoft.com/office/officeart/2005/8/layout/hierarchy1"/>
    <dgm:cxn modelId="{718288C9-C8C6-4F44-8BA6-5F2EB271FCC2}" type="presParOf" srcId="{C40735EB-7044-834A-ADFE-1086970C02B5}" destId="{09EEA3C8-4303-4446-957B-DA1F9CD1DA97}" srcOrd="1" destOrd="0" presId="urn:microsoft.com/office/officeart/2005/8/layout/hierarchy1"/>
    <dgm:cxn modelId="{B7DFF271-474B-584E-BE65-C9705521FF3A}" type="presParOf" srcId="{74EB6DCC-FF08-174E-A3CE-6D9C33D451A7}" destId="{364D4116-EDA0-804B-840D-C99F198CE6EC}" srcOrd="10" destOrd="0" presId="urn:microsoft.com/office/officeart/2005/8/layout/hierarchy1"/>
    <dgm:cxn modelId="{327A7D84-46FF-934D-A97A-7A196B48ABEA}" type="presParOf" srcId="{74EB6DCC-FF08-174E-A3CE-6D9C33D451A7}" destId="{B6F689D9-A31D-BD47-B668-EFCDD52BE47C}" srcOrd="11" destOrd="0" presId="urn:microsoft.com/office/officeart/2005/8/layout/hierarchy1"/>
    <dgm:cxn modelId="{1EE27D59-1AE3-F746-BD4A-40BB1352458A}" type="presParOf" srcId="{B6F689D9-A31D-BD47-B668-EFCDD52BE47C}" destId="{44673419-3C3C-FA4D-95C7-84367FC0621A}" srcOrd="0" destOrd="0" presId="urn:microsoft.com/office/officeart/2005/8/layout/hierarchy1"/>
    <dgm:cxn modelId="{3495E634-58C0-9D44-BCC8-856863C8A952}" type="presParOf" srcId="{44673419-3C3C-FA4D-95C7-84367FC0621A}" destId="{E60B4ECA-48F4-034C-A982-F5034EAAF574}" srcOrd="0" destOrd="0" presId="urn:microsoft.com/office/officeart/2005/8/layout/hierarchy1"/>
    <dgm:cxn modelId="{89976B65-3CA0-B34D-809D-BC0D8F6C7FA4}" type="presParOf" srcId="{44673419-3C3C-FA4D-95C7-84367FC0621A}" destId="{5B5ABED9-9ECF-F045-8FA9-7604BD8C9F7F}" srcOrd="1" destOrd="0" presId="urn:microsoft.com/office/officeart/2005/8/layout/hierarchy1"/>
    <dgm:cxn modelId="{C9AC4E93-1EBC-154E-9C1A-678FA2B4479C}" type="presParOf" srcId="{B6F689D9-A31D-BD47-B668-EFCDD52BE47C}" destId="{35B7A95B-2EF1-4A41-AA68-79BEE6EA4B4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F7BB92-6AF9-2E45-892D-1150E77D3BE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C6B2A9DA-B560-7744-B3BE-D21E46389BB2}">
      <dgm:prSet phldrT="[Text]" custT="1"/>
      <dgm:spPr/>
      <dgm:t>
        <a:bodyPr/>
        <a:lstStyle/>
        <a:p>
          <a:r>
            <a:rPr lang="en-US" sz="1600" b="1" dirty="0" smtClean="0"/>
            <a:t>Hierarchy</a:t>
          </a:r>
          <a:endParaRPr lang="en-US" sz="1600" b="1" dirty="0"/>
        </a:p>
      </dgm:t>
    </dgm:pt>
    <dgm:pt modelId="{3909473F-68E4-6F43-A6B7-6DEA273D3AA2}" type="parTrans" cxnId="{F286FEAD-B441-D341-96CE-0816ABC671E5}">
      <dgm:prSet/>
      <dgm:spPr/>
      <dgm:t>
        <a:bodyPr/>
        <a:lstStyle/>
        <a:p>
          <a:endParaRPr lang="en-US"/>
        </a:p>
      </dgm:t>
    </dgm:pt>
    <dgm:pt modelId="{89A8F979-C03B-D84F-B51E-102992B804D2}" type="sibTrans" cxnId="{F286FEAD-B441-D341-96CE-0816ABC671E5}">
      <dgm:prSet/>
      <dgm:spPr/>
      <dgm:t>
        <a:bodyPr/>
        <a:lstStyle/>
        <a:p>
          <a:endParaRPr lang="en-US"/>
        </a:p>
      </dgm:t>
    </dgm:pt>
    <dgm:pt modelId="{6ABFB529-85A4-D34C-8B87-C716B6F41FCD}">
      <dgm:prSet phldrT="[Text]"/>
      <dgm:spPr/>
      <dgm:t>
        <a:bodyPr/>
        <a:lstStyle/>
        <a:p>
          <a:r>
            <a:rPr lang="en-US" dirty="0" smtClean="0"/>
            <a:t>Unit test</a:t>
          </a:r>
          <a:endParaRPr lang="en-US" dirty="0"/>
        </a:p>
      </dgm:t>
    </dgm:pt>
    <dgm:pt modelId="{F6F5BA77-DDDD-3F4C-86F4-64D5ED253FC9}" type="parTrans" cxnId="{DEA08220-74BB-C141-A9A1-0C3A2D13BD31}">
      <dgm:prSet/>
      <dgm:spPr/>
      <dgm:t>
        <a:bodyPr/>
        <a:lstStyle/>
        <a:p>
          <a:endParaRPr lang="en-US"/>
        </a:p>
      </dgm:t>
    </dgm:pt>
    <dgm:pt modelId="{4A3BD3C8-8A76-314F-A29A-472E596EC35C}" type="sibTrans" cxnId="{DEA08220-74BB-C141-A9A1-0C3A2D13BD31}">
      <dgm:prSet/>
      <dgm:spPr/>
      <dgm:t>
        <a:bodyPr/>
        <a:lstStyle/>
        <a:p>
          <a:endParaRPr lang="en-US"/>
        </a:p>
      </dgm:t>
    </dgm:pt>
    <dgm:pt modelId="{A6A07DD7-92E1-BC43-A1C0-5B3A4E904CA4}">
      <dgm:prSet phldrT="[Text]" custT="1"/>
      <dgm:spPr/>
      <dgm:t>
        <a:bodyPr/>
        <a:lstStyle/>
        <a:p>
          <a:r>
            <a:rPr lang="en-US" sz="1600" b="1" dirty="0" smtClean="0"/>
            <a:t>Capability</a:t>
          </a:r>
          <a:endParaRPr lang="en-US" sz="1600" b="1" dirty="0"/>
        </a:p>
      </dgm:t>
    </dgm:pt>
    <dgm:pt modelId="{48773976-4FEF-FB40-BA80-32A5D4329B61}" type="parTrans" cxnId="{F9108422-F942-974B-89A9-914ABF50534A}">
      <dgm:prSet/>
      <dgm:spPr/>
      <dgm:t>
        <a:bodyPr/>
        <a:lstStyle/>
        <a:p>
          <a:endParaRPr lang="en-US"/>
        </a:p>
      </dgm:t>
    </dgm:pt>
    <dgm:pt modelId="{717B2677-5CC4-C343-BB36-B657A08EA8D8}" type="sibTrans" cxnId="{F9108422-F942-974B-89A9-914ABF50534A}">
      <dgm:prSet/>
      <dgm:spPr/>
      <dgm:t>
        <a:bodyPr/>
        <a:lstStyle/>
        <a:p>
          <a:endParaRPr lang="en-US"/>
        </a:p>
      </dgm:t>
    </dgm:pt>
    <dgm:pt modelId="{F5954064-6AF7-4D45-847E-414DC119DB8E}">
      <dgm:prSet phldrT="[Text]"/>
      <dgm:spPr/>
      <dgm:t>
        <a:bodyPr/>
        <a:lstStyle/>
        <a:p>
          <a:r>
            <a:rPr lang="en-US" dirty="0" smtClean="0"/>
            <a:t>Code correctness</a:t>
          </a:r>
          <a:endParaRPr lang="en-US" dirty="0"/>
        </a:p>
      </dgm:t>
    </dgm:pt>
    <dgm:pt modelId="{5C3D144C-4DA0-A44D-A54A-A4CD35A35F42}" type="parTrans" cxnId="{DE9F74C8-B9FF-9948-AADF-4EABD76BEB8B}">
      <dgm:prSet/>
      <dgm:spPr/>
      <dgm:t>
        <a:bodyPr/>
        <a:lstStyle/>
        <a:p>
          <a:endParaRPr lang="en-US"/>
        </a:p>
      </dgm:t>
    </dgm:pt>
    <dgm:pt modelId="{E6AE4FE4-0919-2840-9A92-ED3E02F53038}" type="sibTrans" cxnId="{DE9F74C8-B9FF-9948-AADF-4EABD76BEB8B}">
      <dgm:prSet/>
      <dgm:spPr/>
      <dgm:t>
        <a:bodyPr/>
        <a:lstStyle/>
        <a:p>
          <a:endParaRPr lang="en-US"/>
        </a:p>
      </dgm:t>
    </dgm:pt>
    <dgm:pt modelId="{986C0B5D-5DCB-3B47-A175-28A654190A8F}">
      <dgm:prSet phldrT="[Text]" custT="1"/>
      <dgm:spPr/>
      <dgm:t>
        <a:bodyPr/>
        <a:lstStyle/>
        <a:p>
          <a:r>
            <a:rPr lang="en-US" sz="1600" b="1" dirty="0" smtClean="0"/>
            <a:t>Automation</a:t>
          </a:r>
          <a:endParaRPr lang="en-US" sz="1600" b="1" dirty="0"/>
        </a:p>
      </dgm:t>
    </dgm:pt>
    <dgm:pt modelId="{0E46A34F-E148-4048-919D-DBB20F6DD7B3}" type="parTrans" cxnId="{C45CD19C-2153-174E-9631-23E0FD8E2488}">
      <dgm:prSet/>
      <dgm:spPr/>
      <dgm:t>
        <a:bodyPr/>
        <a:lstStyle/>
        <a:p>
          <a:endParaRPr lang="en-US"/>
        </a:p>
      </dgm:t>
    </dgm:pt>
    <dgm:pt modelId="{6BE1DE97-19CE-F245-A821-83FEF4E392C3}" type="sibTrans" cxnId="{C45CD19C-2153-174E-9631-23E0FD8E2488}">
      <dgm:prSet/>
      <dgm:spPr/>
      <dgm:t>
        <a:bodyPr/>
        <a:lstStyle/>
        <a:p>
          <a:endParaRPr lang="en-US"/>
        </a:p>
      </dgm:t>
    </dgm:pt>
    <dgm:pt modelId="{9630A37F-09A1-F049-A951-B3B3A77AA686}">
      <dgm:prSet phldrT="[Text]"/>
      <dgm:spPr/>
      <dgm:t>
        <a:bodyPr/>
        <a:lstStyle/>
        <a:p>
          <a:r>
            <a:rPr lang="en-US" dirty="0" err="1" smtClean="0"/>
            <a:t>Nosetests</a:t>
          </a:r>
          <a:endParaRPr lang="en-US" dirty="0"/>
        </a:p>
      </dgm:t>
    </dgm:pt>
    <dgm:pt modelId="{63047323-CA06-F848-857B-F1C303C25C28}" type="parTrans" cxnId="{2026E4A2-68A6-CF4D-8A4D-D3565AEDFDDB}">
      <dgm:prSet/>
      <dgm:spPr/>
      <dgm:t>
        <a:bodyPr/>
        <a:lstStyle/>
        <a:p>
          <a:endParaRPr lang="en-US"/>
        </a:p>
      </dgm:t>
    </dgm:pt>
    <dgm:pt modelId="{C06FB5A4-259A-A342-A734-564AA29308BF}" type="sibTrans" cxnId="{2026E4A2-68A6-CF4D-8A4D-D3565AEDFDDB}">
      <dgm:prSet/>
      <dgm:spPr/>
      <dgm:t>
        <a:bodyPr/>
        <a:lstStyle/>
        <a:p>
          <a:endParaRPr lang="en-US"/>
        </a:p>
      </dgm:t>
    </dgm:pt>
    <dgm:pt modelId="{B7B52775-E675-AB4C-9BC4-523B46B5AC2D}">
      <dgm:prSet phldrT="[Text]" custT="1"/>
      <dgm:spPr/>
      <dgm:t>
        <a:bodyPr/>
        <a:lstStyle/>
        <a:p>
          <a:r>
            <a:rPr lang="en-US" sz="1600" b="1" dirty="0" smtClean="0"/>
            <a:t>Flexibility</a:t>
          </a:r>
          <a:endParaRPr lang="en-US" sz="1600" b="1" dirty="0"/>
        </a:p>
      </dgm:t>
    </dgm:pt>
    <dgm:pt modelId="{D1A5701D-E637-2447-AA22-B5F3B7BC74D8}" type="parTrans" cxnId="{4236B66E-43F3-DF49-81EE-9565886013FE}">
      <dgm:prSet/>
      <dgm:spPr/>
      <dgm:t>
        <a:bodyPr/>
        <a:lstStyle/>
        <a:p>
          <a:endParaRPr lang="en-US"/>
        </a:p>
      </dgm:t>
    </dgm:pt>
    <dgm:pt modelId="{52569F99-08AF-FE47-B298-C488EA9E188C}" type="sibTrans" cxnId="{4236B66E-43F3-DF49-81EE-9565886013FE}">
      <dgm:prSet/>
      <dgm:spPr/>
      <dgm:t>
        <a:bodyPr/>
        <a:lstStyle/>
        <a:p>
          <a:endParaRPr lang="en-US"/>
        </a:p>
      </dgm:t>
    </dgm:pt>
    <dgm:pt modelId="{BF9F453A-B841-0A4E-B139-7C104EA311BA}">
      <dgm:prSet phldrT="[Text]"/>
      <dgm:spPr/>
      <dgm:t>
        <a:bodyPr/>
        <a:lstStyle/>
        <a:p>
          <a:r>
            <a:rPr lang="en-US" dirty="0" smtClean="0"/>
            <a:t>Testing level as required</a:t>
          </a:r>
          <a:endParaRPr lang="en-US" dirty="0"/>
        </a:p>
      </dgm:t>
    </dgm:pt>
    <dgm:pt modelId="{B8FF1128-DF06-CC49-8553-08088F643A47}" type="parTrans" cxnId="{3AD59B34-35F9-4C42-976C-290E6243263D}">
      <dgm:prSet/>
      <dgm:spPr/>
      <dgm:t>
        <a:bodyPr/>
        <a:lstStyle/>
        <a:p>
          <a:endParaRPr lang="en-US"/>
        </a:p>
      </dgm:t>
    </dgm:pt>
    <dgm:pt modelId="{A066DC84-0501-0F44-BBEC-E9D152C5AE91}" type="sibTrans" cxnId="{3AD59B34-35F9-4C42-976C-290E6243263D}">
      <dgm:prSet/>
      <dgm:spPr/>
      <dgm:t>
        <a:bodyPr/>
        <a:lstStyle/>
        <a:p>
          <a:endParaRPr lang="en-US"/>
        </a:p>
      </dgm:t>
    </dgm:pt>
    <dgm:pt modelId="{536AF450-8AA1-9045-B72D-F5FB8801608B}">
      <dgm:prSet phldrT="[Text]"/>
      <dgm:spPr/>
      <dgm:t>
        <a:bodyPr/>
        <a:lstStyle/>
        <a:p>
          <a:r>
            <a:rPr lang="en-US" dirty="0" smtClean="0"/>
            <a:t>Integration test</a:t>
          </a:r>
          <a:endParaRPr lang="en-US" dirty="0"/>
        </a:p>
      </dgm:t>
    </dgm:pt>
    <dgm:pt modelId="{068C29CC-ED10-6B40-9E38-5A38D415F9A0}" type="parTrans" cxnId="{187C5214-4469-944C-B2C3-A66241E1B7A4}">
      <dgm:prSet/>
      <dgm:spPr/>
      <dgm:t>
        <a:bodyPr/>
        <a:lstStyle/>
        <a:p>
          <a:endParaRPr lang="en-US"/>
        </a:p>
      </dgm:t>
    </dgm:pt>
    <dgm:pt modelId="{9F273C0C-02C8-A74D-9F32-83F09B7D159F}" type="sibTrans" cxnId="{187C5214-4469-944C-B2C3-A66241E1B7A4}">
      <dgm:prSet/>
      <dgm:spPr/>
      <dgm:t>
        <a:bodyPr/>
        <a:lstStyle/>
        <a:p>
          <a:endParaRPr lang="en-US"/>
        </a:p>
      </dgm:t>
    </dgm:pt>
    <dgm:pt modelId="{D490A64E-2E9C-7D44-A04C-2DF649E21443}">
      <dgm:prSet phldrT="[Text]"/>
      <dgm:spPr/>
      <dgm:t>
        <a:bodyPr/>
        <a:lstStyle/>
        <a:p>
          <a:r>
            <a:rPr lang="en-US" dirty="0" smtClean="0"/>
            <a:t>System integration</a:t>
          </a:r>
          <a:endParaRPr lang="en-US" dirty="0"/>
        </a:p>
      </dgm:t>
    </dgm:pt>
    <dgm:pt modelId="{8BA815F0-AF67-E044-8679-8D7169BD7F3C}" type="parTrans" cxnId="{F1702EBC-4B3E-EA47-A3A5-443F5640B2D4}">
      <dgm:prSet/>
      <dgm:spPr/>
      <dgm:t>
        <a:bodyPr/>
        <a:lstStyle/>
        <a:p>
          <a:endParaRPr lang="en-US"/>
        </a:p>
      </dgm:t>
    </dgm:pt>
    <dgm:pt modelId="{D1D4F3FF-45C3-6643-B325-01DCB9A5AB9F}" type="sibTrans" cxnId="{F1702EBC-4B3E-EA47-A3A5-443F5640B2D4}">
      <dgm:prSet/>
      <dgm:spPr/>
      <dgm:t>
        <a:bodyPr/>
        <a:lstStyle/>
        <a:p>
          <a:endParaRPr lang="en-US"/>
        </a:p>
      </dgm:t>
    </dgm:pt>
    <dgm:pt modelId="{BAF0E4C4-2ACB-524A-922A-9140857EB5A0}">
      <dgm:prSet phldrT="[Text]"/>
      <dgm:spPr/>
      <dgm:t>
        <a:bodyPr/>
        <a:lstStyle/>
        <a:p>
          <a:r>
            <a:rPr lang="en-US" dirty="0" smtClean="0"/>
            <a:t>Machine dependency</a:t>
          </a:r>
          <a:endParaRPr lang="en-US" dirty="0"/>
        </a:p>
      </dgm:t>
    </dgm:pt>
    <dgm:pt modelId="{D70A2EA2-BF4D-4645-8AAF-6FD942ECC7EB}" type="parTrans" cxnId="{796AFBFB-E357-5645-9D00-8827E7A44136}">
      <dgm:prSet/>
      <dgm:spPr/>
      <dgm:t>
        <a:bodyPr/>
        <a:lstStyle/>
        <a:p>
          <a:endParaRPr lang="en-US"/>
        </a:p>
      </dgm:t>
    </dgm:pt>
    <dgm:pt modelId="{AD8E5F8E-8E99-EA43-BF04-744908DA382D}" type="sibTrans" cxnId="{796AFBFB-E357-5645-9D00-8827E7A44136}">
      <dgm:prSet/>
      <dgm:spPr/>
      <dgm:t>
        <a:bodyPr/>
        <a:lstStyle/>
        <a:p>
          <a:endParaRPr lang="en-US"/>
        </a:p>
      </dgm:t>
    </dgm:pt>
    <dgm:pt modelId="{2159E981-DDCF-4F43-8E24-F193B4F48B68}">
      <dgm:prSet phldrT="[Text]"/>
      <dgm:spPr/>
      <dgm:t>
        <a:bodyPr/>
        <a:lstStyle/>
        <a:p>
          <a:r>
            <a:rPr lang="en-US" dirty="0" smtClean="0"/>
            <a:t>Memory issue</a:t>
          </a:r>
          <a:endParaRPr lang="en-US" dirty="0"/>
        </a:p>
      </dgm:t>
    </dgm:pt>
    <dgm:pt modelId="{77ADC10F-634B-F94C-A81C-F8266F9E8ABC}" type="parTrans" cxnId="{77C165B3-7EF3-D348-81CA-BA0C9452E1A5}">
      <dgm:prSet/>
      <dgm:spPr/>
      <dgm:t>
        <a:bodyPr/>
        <a:lstStyle/>
        <a:p>
          <a:endParaRPr lang="en-US"/>
        </a:p>
      </dgm:t>
    </dgm:pt>
    <dgm:pt modelId="{E15C9A9C-4F12-EA4A-9601-C25AB056056F}" type="sibTrans" cxnId="{77C165B3-7EF3-D348-81CA-BA0C9452E1A5}">
      <dgm:prSet/>
      <dgm:spPr/>
      <dgm:t>
        <a:bodyPr/>
        <a:lstStyle/>
        <a:p>
          <a:endParaRPr lang="en-US"/>
        </a:p>
      </dgm:t>
    </dgm:pt>
    <dgm:pt modelId="{4C281952-CCE8-514A-930E-55E3FB43D8D8}">
      <dgm:prSet phldrT="[Text]"/>
      <dgm:spPr/>
      <dgm:t>
        <a:bodyPr/>
        <a:lstStyle/>
        <a:p>
          <a:r>
            <a:rPr lang="en-US" dirty="0" smtClean="0"/>
            <a:t>Huge data file generated on the fly</a:t>
          </a:r>
          <a:endParaRPr lang="en-US" dirty="0"/>
        </a:p>
      </dgm:t>
    </dgm:pt>
    <dgm:pt modelId="{391396AD-510D-0049-ABAF-014AE017A6A8}" type="parTrans" cxnId="{FC7903E8-8BD3-E647-A5F2-AA028163417F}">
      <dgm:prSet/>
      <dgm:spPr/>
      <dgm:t>
        <a:bodyPr/>
        <a:lstStyle/>
        <a:p>
          <a:endParaRPr lang="en-US"/>
        </a:p>
      </dgm:t>
    </dgm:pt>
    <dgm:pt modelId="{4D1D3B22-2C00-F24C-8450-19C9414B88A5}" type="sibTrans" cxnId="{FC7903E8-8BD3-E647-A5F2-AA028163417F}">
      <dgm:prSet/>
      <dgm:spPr/>
      <dgm:t>
        <a:bodyPr/>
        <a:lstStyle/>
        <a:p>
          <a:endParaRPr lang="en-US"/>
        </a:p>
      </dgm:t>
    </dgm:pt>
    <dgm:pt modelId="{F6E112FF-93E0-DE4B-A0F8-7CD9D352A1C0}" type="pres">
      <dgm:prSet presAssocID="{C9F7BB92-6AF9-2E45-892D-1150E77D3BEE}" presName="cycleMatrixDiagram" presStyleCnt="0">
        <dgm:presLayoutVars>
          <dgm:chMax val="1"/>
          <dgm:dir/>
          <dgm:animLvl val="lvl"/>
          <dgm:resizeHandles val="exact"/>
        </dgm:presLayoutVars>
      </dgm:prSet>
      <dgm:spPr/>
      <dgm:t>
        <a:bodyPr/>
        <a:lstStyle/>
        <a:p>
          <a:endParaRPr lang="en-US"/>
        </a:p>
      </dgm:t>
    </dgm:pt>
    <dgm:pt modelId="{6EFD0C62-ED81-A64D-BB56-07B5E61354AB}" type="pres">
      <dgm:prSet presAssocID="{C9F7BB92-6AF9-2E45-892D-1150E77D3BEE}" presName="children" presStyleCnt="0"/>
      <dgm:spPr/>
    </dgm:pt>
    <dgm:pt modelId="{C0B7071D-4A34-4B4A-9F27-3FF50E9681C8}" type="pres">
      <dgm:prSet presAssocID="{C9F7BB92-6AF9-2E45-892D-1150E77D3BEE}" presName="child1group" presStyleCnt="0"/>
      <dgm:spPr/>
    </dgm:pt>
    <dgm:pt modelId="{D982D421-25F4-6E4D-B251-52AF68B63010}" type="pres">
      <dgm:prSet presAssocID="{C9F7BB92-6AF9-2E45-892D-1150E77D3BEE}" presName="child1" presStyleLbl="bgAcc1" presStyleIdx="0" presStyleCnt="4"/>
      <dgm:spPr/>
      <dgm:t>
        <a:bodyPr/>
        <a:lstStyle/>
        <a:p>
          <a:endParaRPr lang="en-US"/>
        </a:p>
      </dgm:t>
    </dgm:pt>
    <dgm:pt modelId="{7CE22E83-FBD5-AA4F-994A-AE9C4382E2EC}" type="pres">
      <dgm:prSet presAssocID="{C9F7BB92-6AF9-2E45-892D-1150E77D3BEE}" presName="child1Text" presStyleLbl="bgAcc1" presStyleIdx="0" presStyleCnt="4">
        <dgm:presLayoutVars>
          <dgm:bulletEnabled val="1"/>
        </dgm:presLayoutVars>
      </dgm:prSet>
      <dgm:spPr/>
      <dgm:t>
        <a:bodyPr/>
        <a:lstStyle/>
        <a:p>
          <a:endParaRPr lang="en-US"/>
        </a:p>
      </dgm:t>
    </dgm:pt>
    <dgm:pt modelId="{AD6BB891-D450-7E4E-8E2F-02C547068D32}" type="pres">
      <dgm:prSet presAssocID="{C9F7BB92-6AF9-2E45-892D-1150E77D3BEE}" presName="child2group" presStyleCnt="0"/>
      <dgm:spPr/>
    </dgm:pt>
    <dgm:pt modelId="{E9DE7AE5-7234-814C-B0B5-A647721D443B}" type="pres">
      <dgm:prSet presAssocID="{C9F7BB92-6AF9-2E45-892D-1150E77D3BEE}" presName="child2" presStyleLbl="bgAcc1" presStyleIdx="1" presStyleCnt="4"/>
      <dgm:spPr/>
      <dgm:t>
        <a:bodyPr/>
        <a:lstStyle/>
        <a:p>
          <a:endParaRPr lang="en-US"/>
        </a:p>
      </dgm:t>
    </dgm:pt>
    <dgm:pt modelId="{49900B4A-1FA4-A949-88D3-70804537DDD4}" type="pres">
      <dgm:prSet presAssocID="{C9F7BB92-6AF9-2E45-892D-1150E77D3BEE}" presName="child2Text" presStyleLbl="bgAcc1" presStyleIdx="1" presStyleCnt="4">
        <dgm:presLayoutVars>
          <dgm:bulletEnabled val="1"/>
        </dgm:presLayoutVars>
      </dgm:prSet>
      <dgm:spPr/>
      <dgm:t>
        <a:bodyPr/>
        <a:lstStyle/>
        <a:p>
          <a:endParaRPr lang="en-US"/>
        </a:p>
      </dgm:t>
    </dgm:pt>
    <dgm:pt modelId="{E58B7F35-C0E2-184F-B2CC-56ED1F6E0D93}" type="pres">
      <dgm:prSet presAssocID="{C9F7BB92-6AF9-2E45-892D-1150E77D3BEE}" presName="child3group" presStyleCnt="0"/>
      <dgm:spPr/>
    </dgm:pt>
    <dgm:pt modelId="{341B5BBD-D819-814C-A910-C61C9A7E4353}" type="pres">
      <dgm:prSet presAssocID="{C9F7BB92-6AF9-2E45-892D-1150E77D3BEE}" presName="child3" presStyleLbl="bgAcc1" presStyleIdx="2" presStyleCnt="4"/>
      <dgm:spPr/>
      <dgm:t>
        <a:bodyPr/>
        <a:lstStyle/>
        <a:p>
          <a:endParaRPr lang="en-US"/>
        </a:p>
      </dgm:t>
    </dgm:pt>
    <dgm:pt modelId="{4DE14C5E-BF96-1140-BD1B-E2280ACBAA28}" type="pres">
      <dgm:prSet presAssocID="{C9F7BB92-6AF9-2E45-892D-1150E77D3BEE}" presName="child3Text" presStyleLbl="bgAcc1" presStyleIdx="2" presStyleCnt="4">
        <dgm:presLayoutVars>
          <dgm:bulletEnabled val="1"/>
        </dgm:presLayoutVars>
      </dgm:prSet>
      <dgm:spPr/>
      <dgm:t>
        <a:bodyPr/>
        <a:lstStyle/>
        <a:p>
          <a:endParaRPr lang="en-US"/>
        </a:p>
      </dgm:t>
    </dgm:pt>
    <dgm:pt modelId="{1F5B98E8-CDD5-8941-A5D8-93E3880F4B0A}" type="pres">
      <dgm:prSet presAssocID="{C9F7BB92-6AF9-2E45-892D-1150E77D3BEE}" presName="child4group" presStyleCnt="0"/>
      <dgm:spPr/>
    </dgm:pt>
    <dgm:pt modelId="{FF9B7016-812F-C74D-A662-F60912392CF3}" type="pres">
      <dgm:prSet presAssocID="{C9F7BB92-6AF9-2E45-892D-1150E77D3BEE}" presName="child4" presStyleLbl="bgAcc1" presStyleIdx="3" presStyleCnt="4"/>
      <dgm:spPr/>
      <dgm:t>
        <a:bodyPr/>
        <a:lstStyle/>
        <a:p>
          <a:endParaRPr lang="en-US"/>
        </a:p>
      </dgm:t>
    </dgm:pt>
    <dgm:pt modelId="{95C76E22-740D-1848-BD1E-D1DC3DA2FC10}" type="pres">
      <dgm:prSet presAssocID="{C9F7BB92-6AF9-2E45-892D-1150E77D3BEE}" presName="child4Text" presStyleLbl="bgAcc1" presStyleIdx="3" presStyleCnt="4">
        <dgm:presLayoutVars>
          <dgm:bulletEnabled val="1"/>
        </dgm:presLayoutVars>
      </dgm:prSet>
      <dgm:spPr/>
      <dgm:t>
        <a:bodyPr/>
        <a:lstStyle/>
        <a:p>
          <a:endParaRPr lang="en-US"/>
        </a:p>
      </dgm:t>
    </dgm:pt>
    <dgm:pt modelId="{9D195888-4922-054C-9528-F5021EBA71F9}" type="pres">
      <dgm:prSet presAssocID="{C9F7BB92-6AF9-2E45-892D-1150E77D3BEE}" presName="childPlaceholder" presStyleCnt="0"/>
      <dgm:spPr/>
    </dgm:pt>
    <dgm:pt modelId="{8F115025-83C8-6447-A907-4E59DD232FD5}" type="pres">
      <dgm:prSet presAssocID="{C9F7BB92-6AF9-2E45-892D-1150E77D3BEE}" presName="circle" presStyleCnt="0"/>
      <dgm:spPr/>
    </dgm:pt>
    <dgm:pt modelId="{03844A2B-F249-BD4F-92EF-F7509526B75C}" type="pres">
      <dgm:prSet presAssocID="{C9F7BB92-6AF9-2E45-892D-1150E77D3BEE}" presName="quadrant1" presStyleLbl="node1" presStyleIdx="0" presStyleCnt="4">
        <dgm:presLayoutVars>
          <dgm:chMax val="1"/>
          <dgm:bulletEnabled val="1"/>
        </dgm:presLayoutVars>
      </dgm:prSet>
      <dgm:spPr/>
      <dgm:t>
        <a:bodyPr/>
        <a:lstStyle/>
        <a:p>
          <a:endParaRPr lang="en-US"/>
        </a:p>
      </dgm:t>
    </dgm:pt>
    <dgm:pt modelId="{6BDE1C76-2950-D946-B686-6DC9EA6F00E2}" type="pres">
      <dgm:prSet presAssocID="{C9F7BB92-6AF9-2E45-892D-1150E77D3BEE}" presName="quadrant2" presStyleLbl="node1" presStyleIdx="1" presStyleCnt="4">
        <dgm:presLayoutVars>
          <dgm:chMax val="1"/>
          <dgm:bulletEnabled val="1"/>
        </dgm:presLayoutVars>
      </dgm:prSet>
      <dgm:spPr/>
      <dgm:t>
        <a:bodyPr/>
        <a:lstStyle/>
        <a:p>
          <a:endParaRPr lang="en-US"/>
        </a:p>
      </dgm:t>
    </dgm:pt>
    <dgm:pt modelId="{6A635595-0BC0-0D44-A16C-2BD8F5197C3B}" type="pres">
      <dgm:prSet presAssocID="{C9F7BB92-6AF9-2E45-892D-1150E77D3BEE}" presName="quadrant3" presStyleLbl="node1" presStyleIdx="2" presStyleCnt="4">
        <dgm:presLayoutVars>
          <dgm:chMax val="1"/>
          <dgm:bulletEnabled val="1"/>
        </dgm:presLayoutVars>
      </dgm:prSet>
      <dgm:spPr/>
      <dgm:t>
        <a:bodyPr/>
        <a:lstStyle/>
        <a:p>
          <a:endParaRPr lang="en-US"/>
        </a:p>
      </dgm:t>
    </dgm:pt>
    <dgm:pt modelId="{6983609B-F60D-7C40-A7F0-B69490EBDE7E}" type="pres">
      <dgm:prSet presAssocID="{C9F7BB92-6AF9-2E45-892D-1150E77D3BEE}" presName="quadrant4" presStyleLbl="node1" presStyleIdx="3" presStyleCnt="4">
        <dgm:presLayoutVars>
          <dgm:chMax val="1"/>
          <dgm:bulletEnabled val="1"/>
        </dgm:presLayoutVars>
      </dgm:prSet>
      <dgm:spPr/>
      <dgm:t>
        <a:bodyPr/>
        <a:lstStyle/>
        <a:p>
          <a:endParaRPr lang="en-US"/>
        </a:p>
      </dgm:t>
    </dgm:pt>
    <dgm:pt modelId="{86623AB7-01EA-2847-9DD3-24C143FC8A19}" type="pres">
      <dgm:prSet presAssocID="{C9F7BB92-6AF9-2E45-892D-1150E77D3BEE}" presName="quadrantPlaceholder" presStyleCnt="0"/>
      <dgm:spPr/>
    </dgm:pt>
    <dgm:pt modelId="{0B2859A2-B851-A444-ABAE-B867536072C4}" type="pres">
      <dgm:prSet presAssocID="{C9F7BB92-6AF9-2E45-892D-1150E77D3BEE}" presName="center1" presStyleLbl="fgShp" presStyleIdx="0" presStyleCnt="2"/>
      <dgm:spPr/>
    </dgm:pt>
    <dgm:pt modelId="{D2FC79C3-1D6C-984B-9573-5C09477824A8}" type="pres">
      <dgm:prSet presAssocID="{C9F7BB92-6AF9-2E45-892D-1150E77D3BEE}" presName="center2" presStyleLbl="fgShp" presStyleIdx="1" presStyleCnt="2"/>
      <dgm:spPr/>
    </dgm:pt>
  </dgm:ptLst>
  <dgm:cxnLst>
    <dgm:cxn modelId="{114E4BF2-AC5D-BF43-A726-BB4A7E7176AB}" type="presOf" srcId="{6ABFB529-85A4-D34C-8B87-C716B6F41FCD}" destId="{D982D421-25F4-6E4D-B251-52AF68B63010}" srcOrd="0" destOrd="0" presId="urn:microsoft.com/office/officeart/2005/8/layout/cycle4"/>
    <dgm:cxn modelId="{70EC2170-5997-5B4C-8133-AF7382B9AC51}" type="presOf" srcId="{C6B2A9DA-B560-7744-B3BE-D21E46389BB2}" destId="{03844A2B-F249-BD4F-92EF-F7509526B75C}" srcOrd="0" destOrd="0" presId="urn:microsoft.com/office/officeart/2005/8/layout/cycle4"/>
    <dgm:cxn modelId="{9DC24110-F316-E348-915E-0F6419C01408}" type="presOf" srcId="{2159E981-DDCF-4F43-8E24-F193B4F48B68}" destId="{E9DE7AE5-7234-814C-B0B5-A647721D443B}" srcOrd="0" destOrd="2" presId="urn:microsoft.com/office/officeart/2005/8/layout/cycle4"/>
    <dgm:cxn modelId="{77C165B3-7EF3-D348-81CA-BA0C9452E1A5}" srcId="{A6A07DD7-92E1-BC43-A1C0-5B3A4E904CA4}" destId="{2159E981-DDCF-4F43-8E24-F193B4F48B68}" srcOrd="2" destOrd="0" parTransId="{77ADC10F-634B-F94C-A81C-F8266F9E8ABC}" sibTransId="{E15C9A9C-4F12-EA4A-9601-C25AB056056F}"/>
    <dgm:cxn modelId="{DBFED374-A20D-3340-AA9F-D03E58A4A2BA}" type="presOf" srcId="{A6A07DD7-92E1-BC43-A1C0-5B3A4E904CA4}" destId="{6BDE1C76-2950-D946-B686-6DC9EA6F00E2}" srcOrd="0" destOrd="0" presId="urn:microsoft.com/office/officeart/2005/8/layout/cycle4"/>
    <dgm:cxn modelId="{FC7903E8-8BD3-E647-A5F2-AA028163417F}" srcId="{B7B52775-E675-AB4C-9BC4-523B46B5AC2D}" destId="{4C281952-CCE8-514A-930E-55E3FB43D8D8}" srcOrd="1" destOrd="0" parTransId="{391396AD-510D-0049-ABAF-014AE017A6A8}" sibTransId="{4D1D3B22-2C00-F24C-8450-19C9414B88A5}"/>
    <dgm:cxn modelId="{2026E4A2-68A6-CF4D-8A4D-D3565AEDFDDB}" srcId="{986C0B5D-5DCB-3B47-A175-28A654190A8F}" destId="{9630A37F-09A1-F049-A951-B3B3A77AA686}" srcOrd="0" destOrd="0" parTransId="{63047323-CA06-F848-857B-F1C303C25C28}" sibTransId="{C06FB5A4-259A-A342-A734-564AA29308BF}"/>
    <dgm:cxn modelId="{F1702EBC-4B3E-EA47-A3A5-443F5640B2D4}" srcId="{C6B2A9DA-B560-7744-B3BE-D21E46389BB2}" destId="{D490A64E-2E9C-7D44-A04C-2DF649E21443}" srcOrd="2" destOrd="0" parTransId="{8BA815F0-AF67-E044-8679-8D7169BD7F3C}" sibTransId="{D1D4F3FF-45C3-6643-B325-01DCB9A5AB9F}"/>
    <dgm:cxn modelId="{3FB578A6-E55E-B845-A6B1-E6330A627A32}" type="presOf" srcId="{4C281952-CCE8-514A-930E-55E3FB43D8D8}" destId="{FF9B7016-812F-C74D-A662-F60912392CF3}" srcOrd="0" destOrd="1" presId="urn:microsoft.com/office/officeart/2005/8/layout/cycle4"/>
    <dgm:cxn modelId="{DE9F74C8-B9FF-9948-AADF-4EABD76BEB8B}" srcId="{A6A07DD7-92E1-BC43-A1C0-5B3A4E904CA4}" destId="{F5954064-6AF7-4D45-847E-414DC119DB8E}" srcOrd="0" destOrd="0" parTransId="{5C3D144C-4DA0-A44D-A54A-A4CD35A35F42}" sibTransId="{E6AE4FE4-0919-2840-9A92-ED3E02F53038}"/>
    <dgm:cxn modelId="{827F1899-DFF6-744D-A1E5-959D006E23BB}" type="presOf" srcId="{536AF450-8AA1-9045-B72D-F5FB8801608B}" destId="{7CE22E83-FBD5-AA4F-994A-AE9C4382E2EC}" srcOrd="1" destOrd="1" presId="urn:microsoft.com/office/officeart/2005/8/layout/cycle4"/>
    <dgm:cxn modelId="{DEA08220-74BB-C141-A9A1-0C3A2D13BD31}" srcId="{C6B2A9DA-B560-7744-B3BE-D21E46389BB2}" destId="{6ABFB529-85A4-D34C-8B87-C716B6F41FCD}" srcOrd="0" destOrd="0" parTransId="{F6F5BA77-DDDD-3F4C-86F4-64D5ED253FC9}" sibTransId="{4A3BD3C8-8A76-314F-A29A-472E596EC35C}"/>
    <dgm:cxn modelId="{47F3B01F-E00C-AD48-BC27-E61656BB165C}" type="presOf" srcId="{BF9F453A-B841-0A4E-B139-7C104EA311BA}" destId="{FF9B7016-812F-C74D-A662-F60912392CF3}" srcOrd="0" destOrd="0" presId="urn:microsoft.com/office/officeart/2005/8/layout/cycle4"/>
    <dgm:cxn modelId="{BB828909-F69D-5849-829F-B6896BDB3D94}" type="presOf" srcId="{2159E981-DDCF-4F43-8E24-F193B4F48B68}" destId="{49900B4A-1FA4-A949-88D3-70804537DDD4}" srcOrd="1" destOrd="2" presId="urn:microsoft.com/office/officeart/2005/8/layout/cycle4"/>
    <dgm:cxn modelId="{5AD02BD7-D4C6-7C42-8D1B-C5175B6B1BF3}" type="presOf" srcId="{B7B52775-E675-AB4C-9BC4-523B46B5AC2D}" destId="{6983609B-F60D-7C40-A7F0-B69490EBDE7E}" srcOrd="0" destOrd="0" presId="urn:microsoft.com/office/officeart/2005/8/layout/cycle4"/>
    <dgm:cxn modelId="{849EC837-0DC3-814D-891D-1B7B2748CA84}" type="presOf" srcId="{4C281952-CCE8-514A-930E-55E3FB43D8D8}" destId="{95C76E22-740D-1848-BD1E-D1DC3DA2FC10}" srcOrd="1" destOrd="1" presId="urn:microsoft.com/office/officeart/2005/8/layout/cycle4"/>
    <dgm:cxn modelId="{9FD9C6B0-580D-2547-AA67-D02B27C15784}" type="presOf" srcId="{BAF0E4C4-2ACB-524A-922A-9140857EB5A0}" destId="{E9DE7AE5-7234-814C-B0B5-A647721D443B}" srcOrd="0" destOrd="1" presId="urn:microsoft.com/office/officeart/2005/8/layout/cycle4"/>
    <dgm:cxn modelId="{EF59EE5E-1E0E-7F41-9705-AC75756BA201}" type="presOf" srcId="{F5954064-6AF7-4D45-847E-414DC119DB8E}" destId="{49900B4A-1FA4-A949-88D3-70804537DDD4}" srcOrd="1" destOrd="0" presId="urn:microsoft.com/office/officeart/2005/8/layout/cycle4"/>
    <dgm:cxn modelId="{F9108422-F942-974B-89A9-914ABF50534A}" srcId="{C9F7BB92-6AF9-2E45-892D-1150E77D3BEE}" destId="{A6A07DD7-92E1-BC43-A1C0-5B3A4E904CA4}" srcOrd="1" destOrd="0" parTransId="{48773976-4FEF-FB40-BA80-32A5D4329B61}" sibTransId="{717B2677-5CC4-C343-BB36-B657A08EA8D8}"/>
    <dgm:cxn modelId="{2935E479-4753-9442-ACC5-26822884194A}" type="presOf" srcId="{D490A64E-2E9C-7D44-A04C-2DF649E21443}" destId="{7CE22E83-FBD5-AA4F-994A-AE9C4382E2EC}" srcOrd="1" destOrd="2" presId="urn:microsoft.com/office/officeart/2005/8/layout/cycle4"/>
    <dgm:cxn modelId="{ABF60068-B3FC-114F-B94F-21CACF37A67C}" type="presOf" srcId="{536AF450-8AA1-9045-B72D-F5FB8801608B}" destId="{D982D421-25F4-6E4D-B251-52AF68B63010}" srcOrd="0" destOrd="1" presId="urn:microsoft.com/office/officeart/2005/8/layout/cycle4"/>
    <dgm:cxn modelId="{417CCBEA-BE6F-CE44-BDB0-AD524E45CCCF}" type="presOf" srcId="{9630A37F-09A1-F049-A951-B3B3A77AA686}" destId="{4DE14C5E-BF96-1140-BD1B-E2280ACBAA28}" srcOrd="1" destOrd="0" presId="urn:microsoft.com/office/officeart/2005/8/layout/cycle4"/>
    <dgm:cxn modelId="{C3E5CB30-E60C-F34B-A057-50E79998CE72}" type="presOf" srcId="{6ABFB529-85A4-D34C-8B87-C716B6F41FCD}" destId="{7CE22E83-FBD5-AA4F-994A-AE9C4382E2EC}" srcOrd="1" destOrd="0" presId="urn:microsoft.com/office/officeart/2005/8/layout/cycle4"/>
    <dgm:cxn modelId="{F286FEAD-B441-D341-96CE-0816ABC671E5}" srcId="{C9F7BB92-6AF9-2E45-892D-1150E77D3BEE}" destId="{C6B2A9DA-B560-7744-B3BE-D21E46389BB2}" srcOrd="0" destOrd="0" parTransId="{3909473F-68E4-6F43-A6B7-6DEA273D3AA2}" sibTransId="{89A8F979-C03B-D84F-B51E-102992B804D2}"/>
    <dgm:cxn modelId="{424D8D4C-D959-3047-A5AA-51344B23D4A1}" type="presOf" srcId="{986C0B5D-5DCB-3B47-A175-28A654190A8F}" destId="{6A635595-0BC0-0D44-A16C-2BD8F5197C3B}" srcOrd="0" destOrd="0" presId="urn:microsoft.com/office/officeart/2005/8/layout/cycle4"/>
    <dgm:cxn modelId="{539C67CF-2597-E343-8D96-5A6D00623C1C}" type="presOf" srcId="{F5954064-6AF7-4D45-847E-414DC119DB8E}" destId="{E9DE7AE5-7234-814C-B0B5-A647721D443B}" srcOrd="0" destOrd="0" presId="urn:microsoft.com/office/officeart/2005/8/layout/cycle4"/>
    <dgm:cxn modelId="{40AE2576-A130-954A-BAA8-621722319899}" type="presOf" srcId="{BAF0E4C4-2ACB-524A-922A-9140857EB5A0}" destId="{49900B4A-1FA4-A949-88D3-70804537DDD4}" srcOrd="1" destOrd="1" presId="urn:microsoft.com/office/officeart/2005/8/layout/cycle4"/>
    <dgm:cxn modelId="{6E3517C1-05E9-2842-B9FC-5E334F1516F6}" type="presOf" srcId="{BF9F453A-B841-0A4E-B139-7C104EA311BA}" destId="{95C76E22-740D-1848-BD1E-D1DC3DA2FC10}" srcOrd="1" destOrd="0" presId="urn:microsoft.com/office/officeart/2005/8/layout/cycle4"/>
    <dgm:cxn modelId="{F6676D66-95D0-534F-AD1A-2679EE0E08C2}" type="presOf" srcId="{9630A37F-09A1-F049-A951-B3B3A77AA686}" destId="{341B5BBD-D819-814C-A910-C61C9A7E4353}" srcOrd="0" destOrd="0" presId="urn:microsoft.com/office/officeart/2005/8/layout/cycle4"/>
    <dgm:cxn modelId="{C45CD19C-2153-174E-9631-23E0FD8E2488}" srcId="{C9F7BB92-6AF9-2E45-892D-1150E77D3BEE}" destId="{986C0B5D-5DCB-3B47-A175-28A654190A8F}" srcOrd="2" destOrd="0" parTransId="{0E46A34F-E148-4048-919D-DBB20F6DD7B3}" sibTransId="{6BE1DE97-19CE-F245-A821-83FEF4E392C3}"/>
    <dgm:cxn modelId="{187C5214-4469-944C-B2C3-A66241E1B7A4}" srcId="{C6B2A9DA-B560-7744-B3BE-D21E46389BB2}" destId="{536AF450-8AA1-9045-B72D-F5FB8801608B}" srcOrd="1" destOrd="0" parTransId="{068C29CC-ED10-6B40-9E38-5A38D415F9A0}" sibTransId="{9F273C0C-02C8-A74D-9F32-83F09B7D159F}"/>
    <dgm:cxn modelId="{3F4F80AF-527D-2B44-9AE2-A6EB5C098CD3}" type="presOf" srcId="{C9F7BB92-6AF9-2E45-892D-1150E77D3BEE}" destId="{F6E112FF-93E0-DE4B-A0F8-7CD9D352A1C0}" srcOrd="0" destOrd="0" presId="urn:microsoft.com/office/officeart/2005/8/layout/cycle4"/>
    <dgm:cxn modelId="{796AFBFB-E357-5645-9D00-8827E7A44136}" srcId="{A6A07DD7-92E1-BC43-A1C0-5B3A4E904CA4}" destId="{BAF0E4C4-2ACB-524A-922A-9140857EB5A0}" srcOrd="1" destOrd="0" parTransId="{D70A2EA2-BF4D-4645-8AAF-6FD942ECC7EB}" sibTransId="{AD8E5F8E-8E99-EA43-BF04-744908DA382D}"/>
    <dgm:cxn modelId="{534E90FE-93E9-954F-93A5-6199C33BECCA}" type="presOf" srcId="{D490A64E-2E9C-7D44-A04C-2DF649E21443}" destId="{D982D421-25F4-6E4D-B251-52AF68B63010}" srcOrd="0" destOrd="2" presId="urn:microsoft.com/office/officeart/2005/8/layout/cycle4"/>
    <dgm:cxn modelId="{4236B66E-43F3-DF49-81EE-9565886013FE}" srcId="{C9F7BB92-6AF9-2E45-892D-1150E77D3BEE}" destId="{B7B52775-E675-AB4C-9BC4-523B46B5AC2D}" srcOrd="3" destOrd="0" parTransId="{D1A5701D-E637-2447-AA22-B5F3B7BC74D8}" sibTransId="{52569F99-08AF-FE47-B298-C488EA9E188C}"/>
    <dgm:cxn modelId="{3AD59B34-35F9-4C42-976C-290E6243263D}" srcId="{B7B52775-E675-AB4C-9BC4-523B46B5AC2D}" destId="{BF9F453A-B841-0A4E-B139-7C104EA311BA}" srcOrd="0" destOrd="0" parTransId="{B8FF1128-DF06-CC49-8553-08088F643A47}" sibTransId="{A066DC84-0501-0F44-BBEC-E9D152C5AE91}"/>
    <dgm:cxn modelId="{AFCC960A-1BD2-1148-915D-386EBB674CA8}" type="presParOf" srcId="{F6E112FF-93E0-DE4B-A0F8-7CD9D352A1C0}" destId="{6EFD0C62-ED81-A64D-BB56-07B5E61354AB}" srcOrd="0" destOrd="0" presId="urn:microsoft.com/office/officeart/2005/8/layout/cycle4"/>
    <dgm:cxn modelId="{5A080D40-7C39-F04D-913B-7ADAA4674315}" type="presParOf" srcId="{6EFD0C62-ED81-A64D-BB56-07B5E61354AB}" destId="{C0B7071D-4A34-4B4A-9F27-3FF50E9681C8}" srcOrd="0" destOrd="0" presId="urn:microsoft.com/office/officeart/2005/8/layout/cycle4"/>
    <dgm:cxn modelId="{FDFD963C-B2E6-B24B-A10B-ED6252012D39}" type="presParOf" srcId="{C0B7071D-4A34-4B4A-9F27-3FF50E9681C8}" destId="{D982D421-25F4-6E4D-B251-52AF68B63010}" srcOrd="0" destOrd="0" presId="urn:microsoft.com/office/officeart/2005/8/layout/cycle4"/>
    <dgm:cxn modelId="{35BCA3AF-DB58-E248-9F97-C9D95230AA99}" type="presParOf" srcId="{C0B7071D-4A34-4B4A-9F27-3FF50E9681C8}" destId="{7CE22E83-FBD5-AA4F-994A-AE9C4382E2EC}" srcOrd="1" destOrd="0" presId="urn:microsoft.com/office/officeart/2005/8/layout/cycle4"/>
    <dgm:cxn modelId="{346C889E-F341-FB4C-A51C-C9DCA4840B62}" type="presParOf" srcId="{6EFD0C62-ED81-A64D-BB56-07B5E61354AB}" destId="{AD6BB891-D450-7E4E-8E2F-02C547068D32}" srcOrd="1" destOrd="0" presId="urn:microsoft.com/office/officeart/2005/8/layout/cycle4"/>
    <dgm:cxn modelId="{E35F6E7B-BBAF-E14A-8921-39D2C363AB45}" type="presParOf" srcId="{AD6BB891-D450-7E4E-8E2F-02C547068D32}" destId="{E9DE7AE5-7234-814C-B0B5-A647721D443B}" srcOrd="0" destOrd="0" presId="urn:microsoft.com/office/officeart/2005/8/layout/cycle4"/>
    <dgm:cxn modelId="{86C9B323-01F2-B54E-A26C-46788FF4B2C0}" type="presParOf" srcId="{AD6BB891-D450-7E4E-8E2F-02C547068D32}" destId="{49900B4A-1FA4-A949-88D3-70804537DDD4}" srcOrd="1" destOrd="0" presId="urn:microsoft.com/office/officeart/2005/8/layout/cycle4"/>
    <dgm:cxn modelId="{AF762949-92A2-B441-B8D3-18055FC551A2}" type="presParOf" srcId="{6EFD0C62-ED81-A64D-BB56-07B5E61354AB}" destId="{E58B7F35-C0E2-184F-B2CC-56ED1F6E0D93}" srcOrd="2" destOrd="0" presId="urn:microsoft.com/office/officeart/2005/8/layout/cycle4"/>
    <dgm:cxn modelId="{DD30C00E-E93A-FC4E-9DD2-466B914A7C58}" type="presParOf" srcId="{E58B7F35-C0E2-184F-B2CC-56ED1F6E0D93}" destId="{341B5BBD-D819-814C-A910-C61C9A7E4353}" srcOrd="0" destOrd="0" presId="urn:microsoft.com/office/officeart/2005/8/layout/cycle4"/>
    <dgm:cxn modelId="{094FD27B-E848-784A-884E-08178F656C02}" type="presParOf" srcId="{E58B7F35-C0E2-184F-B2CC-56ED1F6E0D93}" destId="{4DE14C5E-BF96-1140-BD1B-E2280ACBAA28}" srcOrd="1" destOrd="0" presId="urn:microsoft.com/office/officeart/2005/8/layout/cycle4"/>
    <dgm:cxn modelId="{1CD7F128-B056-5F43-B69D-ABEC924DDEB2}" type="presParOf" srcId="{6EFD0C62-ED81-A64D-BB56-07B5E61354AB}" destId="{1F5B98E8-CDD5-8941-A5D8-93E3880F4B0A}" srcOrd="3" destOrd="0" presId="urn:microsoft.com/office/officeart/2005/8/layout/cycle4"/>
    <dgm:cxn modelId="{1AC87566-4C83-4F46-8F88-ECBC6FFFDE0C}" type="presParOf" srcId="{1F5B98E8-CDD5-8941-A5D8-93E3880F4B0A}" destId="{FF9B7016-812F-C74D-A662-F60912392CF3}" srcOrd="0" destOrd="0" presId="urn:microsoft.com/office/officeart/2005/8/layout/cycle4"/>
    <dgm:cxn modelId="{418AA54B-23F5-944E-8701-BEA88B512A81}" type="presParOf" srcId="{1F5B98E8-CDD5-8941-A5D8-93E3880F4B0A}" destId="{95C76E22-740D-1848-BD1E-D1DC3DA2FC10}" srcOrd="1" destOrd="0" presId="urn:microsoft.com/office/officeart/2005/8/layout/cycle4"/>
    <dgm:cxn modelId="{C9C55CF2-579E-7D44-9DB6-3A646DA28B11}" type="presParOf" srcId="{6EFD0C62-ED81-A64D-BB56-07B5E61354AB}" destId="{9D195888-4922-054C-9528-F5021EBA71F9}" srcOrd="4" destOrd="0" presId="urn:microsoft.com/office/officeart/2005/8/layout/cycle4"/>
    <dgm:cxn modelId="{6A42C92B-AE03-E145-8E53-9EAB418C6C49}" type="presParOf" srcId="{F6E112FF-93E0-DE4B-A0F8-7CD9D352A1C0}" destId="{8F115025-83C8-6447-A907-4E59DD232FD5}" srcOrd="1" destOrd="0" presId="urn:microsoft.com/office/officeart/2005/8/layout/cycle4"/>
    <dgm:cxn modelId="{BF4421D7-51BC-5C49-AACB-958F2F0C0107}" type="presParOf" srcId="{8F115025-83C8-6447-A907-4E59DD232FD5}" destId="{03844A2B-F249-BD4F-92EF-F7509526B75C}" srcOrd="0" destOrd="0" presId="urn:microsoft.com/office/officeart/2005/8/layout/cycle4"/>
    <dgm:cxn modelId="{823CB20A-B061-4A47-A77C-F6F3DD2946F7}" type="presParOf" srcId="{8F115025-83C8-6447-A907-4E59DD232FD5}" destId="{6BDE1C76-2950-D946-B686-6DC9EA6F00E2}" srcOrd="1" destOrd="0" presId="urn:microsoft.com/office/officeart/2005/8/layout/cycle4"/>
    <dgm:cxn modelId="{B032CF1D-F50C-B446-9787-BF257C9954E8}" type="presParOf" srcId="{8F115025-83C8-6447-A907-4E59DD232FD5}" destId="{6A635595-0BC0-0D44-A16C-2BD8F5197C3B}" srcOrd="2" destOrd="0" presId="urn:microsoft.com/office/officeart/2005/8/layout/cycle4"/>
    <dgm:cxn modelId="{C643408E-859E-9449-8058-00F9174A3773}" type="presParOf" srcId="{8F115025-83C8-6447-A907-4E59DD232FD5}" destId="{6983609B-F60D-7C40-A7F0-B69490EBDE7E}" srcOrd="3" destOrd="0" presId="urn:microsoft.com/office/officeart/2005/8/layout/cycle4"/>
    <dgm:cxn modelId="{6B01F33B-98EE-C74E-A335-B7F9F41615FE}" type="presParOf" srcId="{8F115025-83C8-6447-A907-4E59DD232FD5}" destId="{86623AB7-01EA-2847-9DD3-24C143FC8A19}" srcOrd="4" destOrd="0" presId="urn:microsoft.com/office/officeart/2005/8/layout/cycle4"/>
    <dgm:cxn modelId="{1D832864-ADB3-EF40-AD5E-35EE8BF3CC1A}" type="presParOf" srcId="{F6E112FF-93E0-DE4B-A0F8-7CD9D352A1C0}" destId="{0B2859A2-B851-A444-ABAE-B867536072C4}" srcOrd="2" destOrd="0" presId="urn:microsoft.com/office/officeart/2005/8/layout/cycle4"/>
    <dgm:cxn modelId="{EFBCCD09-D475-EC47-9539-1E0AB91710E3}" type="presParOf" srcId="{F6E112FF-93E0-DE4B-A0F8-7CD9D352A1C0}" destId="{D2FC79C3-1D6C-984B-9573-5C09477824A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19D5E-90ED-EA49-B8B2-4BAAED4CE214}">
      <dsp:nvSpPr>
        <dsp:cNvPr id="0" name=""/>
        <dsp:cNvSpPr/>
      </dsp:nvSpPr>
      <dsp:spPr>
        <a:xfrm>
          <a:off x="2987280" y="1611707"/>
          <a:ext cx="1535920" cy="244020"/>
        </a:xfrm>
        <a:custGeom>
          <a:avLst/>
          <a:gdLst/>
          <a:ahLst/>
          <a:cxnLst/>
          <a:rect l="0" t="0" r="0" b="0"/>
          <a:pathLst>
            <a:path>
              <a:moveTo>
                <a:pt x="0" y="0"/>
              </a:moveTo>
              <a:lnTo>
                <a:pt x="0" y="166292"/>
              </a:lnTo>
              <a:lnTo>
                <a:pt x="1535920" y="166292"/>
              </a:lnTo>
              <a:lnTo>
                <a:pt x="1535920" y="2440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B23D3D-FE60-1F49-9ACD-70FDD5BC70CB}">
      <dsp:nvSpPr>
        <dsp:cNvPr id="0" name=""/>
        <dsp:cNvSpPr/>
      </dsp:nvSpPr>
      <dsp:spPr>
        <a:xfrm>
          <a:off x="2987280" y="1611707"/>
          <a:ext cx="510430" cy="244020"/>
        </a:xfrm>
        <a:custGeom>
          <a:avLst/>
          <a:gdLst/>
          <a:ahLst/>
          <a:cxnLst/>
          <a:rect l="0" t="0" r="0" b="0"/>
          <a:pathLst>
            <a:path>
              <a:moveTo>
                <a:pt x="0" y="0"/>
              </a:moveTo>
              <a:lnTo>
                <a:pt x="0" y="166292"/>
              </a:lnTo>
              <a:lnTo>
                <a:pt x="510430" y="166292"/>
              </a:lnTo>
              <a:lnTo>
                <a:pt x="510430" y="2440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5327B-795D-A94C-8D6A-E7215EAF166C}">
      <dsp:nvSpPr>
        <dsp:cNvPr id="0" name=""/>
        <dsp:cNvSpPr/>
      </dsp:nvSpPr>
      <dsp:spPr>
        <a:xfrm>
          <a:off x="2472220" y="1611707"/>
          <a:ext cx="515059" cy="244020"/>
        </a:xfrm>
        <a:custGeom>
          <a:avLst/>
          <a:gdLst/>
          <a:ahLst/>
          <a:cxnLst/>
          <a:rect l="0" t="0" r="0" b="0"/>
          <a:pathLst>
            <a:path>
              <a:moveTo>
                <a:pt x="515059" y="0"/>
              </a:moveTo>
              <a:lnTo>
                <a:pt x="515059" y="166292"/>
              </a:lnTo>
              <a:lnTo>
                <a:pt x="0" y="166292"/>
              </a:lnTo>
              <a:lnTo>
                <a:pt x="0" y="2440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51A88F-C1AC-F847-A339-2993D5F528CB}">
      <dsp:nvSpPr>
        <dsp:cNvPr id="0" name=""/>
        <dsp:cNvSpPr/>
      </dsp:nvSpPr>
      <dsp:spPr>
        <a:xfrm>
          <a:off x="1446730" y="1611707"/>
          <a:ext cx="1540550" cy="244020"/>
        </a:xfrm>
        <a:custGeom>
          <a:avLst/>
          <a:gdLst/>
          <a:ahLst/>
          <a:cxnLst/>
          <a:rect l="0" t="0" r="0" b="0"/>
          <a:pathLst>
            <a:path>
              <a:moveTo>
                <a:pt x="1540550" y="0"/>
              </a:moveTo>
              <a:lnTo>
                <a:pt x="1540550" y="166292"/>
              </a:lnTo>
              <a:lnTo>
                <a:pt x="0" y="166292"/>
              </a:lnTo>
              <a:lnTo>
                <a:pt x="0" y="2440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0E4463-D2E6-A947-AD37-81B8909C6292}">
      <dsp:nvSpPr>
        <dsp:cNvPr id="0" name=""/>
        <dsp:cNvSpPr/>
      </dsp:nvSpPr>
      <dsp:spPr>
        <a:xfrm>
          <a:off x="421240" y="1611707"/>
          <a:ext cx="2566040" cy="244020"/>
        </a:xfrm>
        <a:custGeom>
          <a:avLst/>
          <a:gdLst/>
          <a:ahLst/>
          <a:cxnLst/>
          <a:rect l="0" t="0" r="0" b="0"/>
          <a:pathLst>
            <a:path>
              <a:moveTo>
                <a:pt x="2566040" y="0"/>
              </a:moveTo>
              <a:lnTo>
                <a:pt x="2566040" y="166292"/>
              </a:lnTo>
              <a:lnTo>
                <a:pt x="0" y="166292"/>
              </a:lnTo>
              <a:lnTo>
                <a:pt x="0" y="24402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948196-DC07-7B48-ACD2-AD9DDA255265}">
      <dsp:nvSpPr>
        <dsp:cNvPr id="0" name=""/>
        <dsp:cNvSpPr/>
      </dsp:nvSpPr>
      <dsp:spPr>
        <a:xfrm>
          <a:off x="2567761" y="1078919"/>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39481D5-39D4-E446-8699-A909163DE7C4}">
      <dsp:nvSpPr>
        <dsp:cNvPr id="0" name=""/>
        <dsp:cNvSpPr/>
      </dsp:nvSpPr>
      <dsp:spPr>
        <a:xfrm>
          <a:off x="2660988" y="1167484"/>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sassie</a:t>
          </a:r>
          <a:endParaRPr lang="en-US" sz="1000" kern="1200" dirty="0"/>
        </a:p>
      </dsp:txBody>
      <dsp:txXfrm>
        <a:off x="2676593" y="1183089"/>
        <a:ext cx="807827" cy="501578"/>
      </dsp:txXfrm>
    </dsp:sp>
    <dsp:sp modelId="{F05B25F9-DA96-E646-9E5B-DE884A020168}">
      <dsp:nvSpPr>
        <dsp:cNvPr id="0" name=""/>
        <dsp:cNvSpPr/>
      </dsp:nvSpPr>
      <dsp:spPr>
        <a:xfrm>
          <a:off x="1721" y="1855727"/>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277446C-E06A-2946-AAB0-CF20308CA867}">
      <dsp:nvSpPr>
        <dsp:cNvPr id="0" name=""/>
        <dsp:cNvSpPr/>
      </dsp:nvSpPr>
      <dsp:spPr>
        <a:xfrm>
          <a:off x="94948" y="1944293"/>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sasmol</a:t>
          </a:r>
          <a:endParaRPr lang="en-US" sz="1000" kern="1200" dirty="0"/>
        </a:p>
      </dsp:txBody>
      <dsp:txXfrm>
        <a:off x="110553" y="1959898"/>
        <a:ext cx="807827" cy="501578"/>
      </dsp:txXfrm>
    </dsp:sp>
    <dsp:sp modelId="{470A98FF-A218-FD49-8C90-F9B294DE8AD5}">
      <dsp:nvSpPr>
        <dsp:cNvPr id="0" name=""/>
        <dsp:cNvSpPr/>
      </dsp:nvSpPr>
      <dsp:spPr>
        <a:xfrm>
          <a:off x="1027211" y="1855727"/>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174AA0D-FF53-244D-8A3E-E3626A8982DE}">
      <dsp:nvSpPr>
        <dsp:cNvPr id="0" name=""/>
        <dsp:cNvSpPr/>
      </dsp:nvSpPr>
      <dsp:spPr>
        <a:xfrm>
          <a:off x="1120438" y="1944293"/>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tools</a:t>
          </a:r>
          <a:endParaRPr lang="en-US" sz="1000" kern="1200" dirty="0"/>
        </a:p>
      </dsp:txBody>
      <dsp:txXfrm>
        <a:off x="1136043" y="1959898"/>
        <a:ext cx="807827" cy="501578"/>
      </dsp:txXfrm>
    </dsp:sp>
    <dsp:sp modelId="{220204C6-76E3-3A4D-AF04-0E1D6640A3C5}">
      <dsp:nvSpPr>
        <dsp:cNvPr id="0" name=""/>
        <dsp:cNvSpPr/>
      </dsp:nvSpPr>
      <dsp:spPr>
        <a:xfrm>
          <a:off x="2052702" y="1855727"/>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8301C89-ECCB-8340-AE4B-2F7C4CEA4D03}">
      <dsp:nvSpPr>
        <dsp:cNvPr id="0" name=""/>
        <dsp:cNvSpPr/>
      </dsp:nvSpPr>
      <dsp:spPr>
        <a:xfrm>
          <a:off x="2145928" y="1944293"/>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simulate</a:t>
          </a:r>
          <a:endParaRPr lang="en-US" sz="1000" kern="1200" dirty="0"/>
        </a:p>
      </dsp:txBody>
      <dsp:txXfrm>
        <a:off x="2161533" y="1959898"/>
        <a:ext cx="807827" cy="501578"/>
      </dsp:txXfrm>
    </dsp:sp>
    <dsp:sp modelId="{F4FB7A54-091D-5142-83EC-7DDC965EA2EE}">
      <dsp:nvSpPr>
        <dsp:cNvPr id="0" name=""/>
        <dsp:cNvSpPr/>
      </dsp:nvSpPr>
      <dsp:spPr>
        <a:xfrm>
          <a:off x="3078192" y="1855727"/>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C7FF060-8CC8-0043-B996-01F47F9A1C0E}">
      <dsp:nvSpPr>
        <dsp:cNvPr id="0" name=""/>
        <dsp:cNvSpPr/>
      </dsp:nvSpPr>
      <dsp:spPr>
        <a:xfrm>
          <a:off x="3171418" y="1944293"/>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analyze</a:t>
          </a:r>
          <a:endParaRPr lang="en-US" sz="1000" kern="1200" dirty="0"/>
        </a:p>
      </dsp:txBody>
      <dsp:txXfrm>
        <a:off x="3187023" y="1959898"/>
        <a:ext cx="807827" cy="501578"/>
      </dsp:txXfrm>
    </dsp:sp>
    <dsp:sp modelId="{197E18B0-830B-B646-A0BF-104A8524F982}">
      <dsp:nvSpPr>
        <dsp:cNvPr id="0" name=""/>
        <dsp:cNvSpPr/>
      </dsp:nvSpPr>
      <dsp:spPr>
        <a:xfrm>
          <a:off x="4103682" y="1855727"/>
          <a:ext cx="839037" cy="532788"/>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36CEE1C-8516-504D-A97F-F401355C1D8A}">
      <dsp:nvSpPr>
        <dsp:cNvPr id="0" name=""/>
        <dsp:cNvSpPr/>
      </dsp:nvSpPr>
      <dsp:spPr>
        <a:xfrm>
          <a:off x="4196908" y="1944293"/>
          <a:ext cx="839037" cy="5327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t>
          </a:r>
          <a:endParaRPr lang="en-US" sz="1000" kern="1200" dirty="0"/>
        </a:p>
      </dsp:txBody>
      <dsp:txXfrm>
        <a:off x="4212513" y="1959898"/>
        <a:ext cx="807827" cy="501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D4116-EDA0-804B-840D-C99F198CE6EC}">
      <dsp:nvSpPr>
        <dsp:cNvPr id="0" name=""/>
        <dsp:cNvSpPr/>
      </dsp:nvSpPr>
      <dsp:spPr>
        <a:xfrm>
          <a:off x="5549644" y="2878514"/>
          <a:ext cx="2563561" cy="244004"/>
        </a:xfrm>
        <a:custGeom>
          <a:avLst/>
          <a:gdLst/>
          <a:ahLst/>
          <a:cxnLst/>
          <a:rect l="0" t="0" r="0" b="0"/>
          <a:pathLst>
            <a:path>
              <a:moveTo>
                <a:pt x="0" y="0"/>
              </a:moveTo>
              <a:lnTo>
                <a:pt x="0" y="166281"/>
              </a:lnTo>
              <a:lnTo>
                <a:pt x="2563561" y="166281"/>
              </a:lnTo>
              <a:lnTo>
                <a:pt x="2563561"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97D6FC-31BA-6D41-AA1A-64EC24FAA77F}">
      <dsp:nvSpPr>
        <dsp:cNvPr id="0" name=""/>
        <dsp:cNvSpPr/>
      </dsp:nvSpPr>
      <dsp:spPr>
        <a:xfrm>
          <a:off x="5549644" y="2878514"/>
          <a:ext cx="1538137" cy="244004"/>
        </a:xfrm>
        <a:custGeom>
          <a:avLst/>
          <a:gdLst/>
          <a:ahLst/>
          <a:cxnLst/>
          <a:rect l="0" t="0" r="0" b="0"/>
          <a:pathLst>
            <a:path>
              <a:moveTo>
                <a:pt x="0" y="0"/>
              </a:moveTo>
              <a:lnTo>
                <a:pt x="0" y="166281"/>
              </a:lnTo>
              <a:lnTo>
                <a:pt x="1538137" y="166281"/>
              </a:lnTo>
              <a:lnTo>
                <a:pt x="1538137"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B8133-123E-9E46-940A-653312891307}">
      <dsp:nvSpPr>
        <dsp:cNvPr id="0" name=""/>
        <dsp:cNvSpPr/>
      </dsp:nvSpPr>
      <dsp:spPr>
        <a:xfrm>
          <a:off x="5549644" y="2878514"/>
          <a:ext cx="512712" cy="244004"/>
        </a:xfrm>
        <a:custGeom>
          <a:avLst/>
          <a:gdLst/>
          <a:ahLst/>
          <a:cxnLst/>
          <a:rect l="0" t="0" r="0" b="0"/>
          <a:pathLst>
            <a:path>
              <a:moveTo>
                <a:pt x="0" y="0"/>
              </a:moveTo>
              <a:lnTo>
                <a:pt x="0" y="166281"/>
              </a:lnTo>
              <a:lnTo>
                <a:pt x="512712" y="166281"/>
              </a:lnTo>
              <a:lnTo>
                <a:pt x="512712"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020D54-60CF-E446-B261-454A86FD21E6}">
      <dsp:nvSpPr>
        <dsp:cNvPr id="0" name=""/>
        <dsp:cNvSpPr/>
      </dsp:nvSpPr>
      <dsp:spPr>
        <a:xfrm>
          <a:off x="5036931" y="2878514"/>
          <a:ext cx="512712" cy="244004"/>
        </a:xfrm>
        <a:custGeom>
          <a:avLst/>
          <a:gdLst/>
          <a:ahLst/>
          <a:cxnLst/>
          <a:rect l="0" t="0" r="0" b="0"/>
          <a:pathLst>
            <a:path>
              <a:moveTo>
                <a:pt x="512712" y="0"/>
              </a:moveTo>
              <a:lnTo>
                <a:pt x="512712" y="166281"/>
              </a:lnTo>
              <a:lnTo>
                <a:pt x="0" y="166281"/>
              </a:lnTo>
              <a:lnTo>
                <a:pt x="0"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30B541-D88C-6246-8A55-DCC400366302}">
      <dsp:nvSpPr>
        <dsp:cNvPr id="0" name=""/>
        <dsp:cNvSpPr/>
      </dsp:nvSpPr>
      <dsp:spPr>
        <a:xfrm>
          <a:off x="4011507" y="2878514"/>
          <a:ext cx="1538137" cy="244004"/>
        </a:xfrm>
        <a:custGeom>
          <a:avLst/>
          <a:gdLst/>
          <a:ahLst/>
          <a:cxnLst/>
          <a:rect l="0" t="0" r="0" b="0"/>
          <a:pathLst>
            <a:path>
              <a:moveTo>
                <a:pt x="1538137" y="0"/>
              </a:moveTo>
              <a:lnTo>
                <a:pt x="1538137" y="166281"/>
              </a:lnTo>
              <a:lnTo>
                <a:pt x="0" y="166281"/>
              </a:lnTo>
              <a:lnTo>
                <a:pt x="0"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58FAFE-D34E-6449-8E83-7FCEDC4A1272}">
      <dsp:nvSpPr>
        <dsp:cNvPr id="0" name=""/>
        <dsp:cNvSpPr/>
      </dsp:nvSpPr>
      <dsp:spPr>
        <a:xfrm>
          <a:off x="2986082" y="2878514"/>
          <a:ext cx="2563561" cy="244004"/>
        </a:xfrm>
        <a:custGeom>
          <a:avLst/>
          <a:gdLst/>
          <a:ahLst/>
          <a:cxnLst/>
          <a:rect l="0" t="0" r="0" b="0"/>
          <a:pathLst>
            <a:path>
              <a:moveTo>
                <a:pt x="2563561" y="0"/>
              </a:moveTo>
              <a:lnTo>
                <a:pt x="2563561" y="166281"/>
              </a:lnTo>
              <a:lnTo>
                <a:pt x="0" y="166281"/>
              </a:lnTo>
              <a:lnTo>
                <a:pt x="0" y="24400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771A92-058E-4F45-BC2B-0DBE30120F71}">
      <dsp:nvSpPr>
        <dsp:cNvPr id="0" name=""/>
        <dsp:cNvSpPr/>
      </dsp:nvSpPr>
      <dsp:spPr>
        <a:xfrm>
          <a:off x="2986082" y="2101755"/>
          <a:ext cx="2563561" cy="244004"/>
        </a:xfrm>
        <a:custGeom>
          <a:avLst/>
          <a:gdLst/>
          <a:ahLst/>
          <a:cxnLst/>
          <a:rect l="0" t="0" r="0" b="0"/>
          <a:pathLst>
            <a:path>
              <a:moveTo>
                <a:pt x="0" y="0"/>
              </a:moveTo>
              <a:lnTo>
                <a:pt x="0" y="166281"/>
              </a:lnTo>
              <a:lnTo>
                <a:pt x="2563561" y="166281"/>
              </a:lnTo>
              <a:lnTo>
                <a:pt x="2563561"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719D5E-90ED-EA49-B8B2-4BAAED4CE214}">
      <dsp:nvSpPr>
        <dsp:cNvPr id="0" name=""/>
        <dsp:cNvSpPr/>
      </dsp:nvSpPr>
      <dsp:spPr>
        <a:xfrm>
          <a:off x="2986082" y="2101755"/>
          <a:ext cx="1538137" cy="244004"/>
        </a:xfrm>
        <a:custGeom>
          <a:avLst/>
          <a:gdLst/>
          <a:ahLst/>
          <a:cxnLst/>
          <a:rect l="0" t="0" r="0" b="0"/>
          <a:pathLst>
            <a:path>
              <a:moveTo>
                <a:pt x="0" y="0"/>
              </a:moveTo>
              <a:lnTo>
                <a:pt x="0" y="166281"/>
              </a:lnTo>
              <a:lnTo>
                <a:pt x="1538137" y="166281"/>
              </a:lnTo>
              <a:lnTo>
                <a:pt x="1538137"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B23D3D-FE60-1F49-9ACD-70FDD5BC70CB}">
      <dsp:nvSpPr>
        <dsp:cNvPr id="0" name=""/>
        <dsp:cNvSpPr/>
      </dsp:nvSpPr>
      <dsp:spPr>
        <a:xfrm>
          <a:off x="2986082" y="2101755"/>
          <a:ext cx="512712" cy="244004"/>
        </a:xfrm>
        <a:custGeom>
          <a:avLst/>
          <a:gdLst/>
          <a:ahLst/>
          <a:cxnLst/>
          <a:rect l="0" t="0" r="0" b="0"/>
          <a:pathLst>
            <a:path>
              <a:moveTo>
                <a:pt x="0" y="0"/>
              </a:moveTo>
              <a:lnTo>
                <a:pt x="0" y="166281"/>
              </a:lnTo>
              <a:lnTo>
                <a:pt x="512712" y="166281"/>
              </a:lnTo>
              <a:lnTo>
                <a:pt x="512712"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5327B-795D-A94C-8D6A-E7215EAF166C}">
      <dsp:nvSpPr>
        <dsp:cNvPr id="0" name=""/>
        <dsp:cNvSpPr/>
      </dsp:nvSpPr>
      <dsp:spPr>
        <a:xfrm>
          <a:off x="2473369" y="2101755"/>
          <a:ext cx="512712" cy="244004"/>
        </a:xfrm>
        <a:custGeom>
          <a:avLst/>
          <a:gdLst/>
          <a:ahLst/>
          <a:cxnLst/>
          <a:rect l="0" t="0" r="0" b="0"/>
          <a:pathLst>
            <a:path>
              <a:moveTo>
                <a:pt x="512712" y="0"/>
              </a:moveTo>
              <a:lnTo>
                <a:pt x="512712" y="166281"/>
              </a:lnTo>
              <a:lnTo>
                <a:pt x="0" y="166281"/>
              </a:lnTo>
              <a:lnTo>
                <a:pt x="0"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51A88F-C1AC-F847-A339-2993D5F528CB}">
      <dsp:nvSpPr>
        <dsp:cNvPr id="0" name=""/>
        <dsp:cNvSpPr/>
      </dsp:nvSpPr>
      <dsp:spPr>
        <a:xfrm>
          <a:off x="1447945" y="2101755"/>
          <a:ext cx="1538137" cy="244004"/>
        </a:xfrm>
        <a:custGeom>
          <a:avLst/>
          <a:gdLst/>
          <a:ahLst/>
          <a:cxnLst/>
          <a:rect l="0" t="0" r="0" b="0"/>
          <a:pathLst>
            <a:path>
              <a:moveTo>
                <a:pt x="1538137" y="0"/>
              </a:moveTo>
              <a:lnTo>
                <a:pt x="1538137" y="166281"/>
              </a:lnTo>
              <a:lnTo>
                <a:pt x="0" y="166281"/>
              </a:lnTo>
              <a:lnTo>
                <a:pt x="0"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0E4463-D2E6-A947-AD37-81B8909C6292}">
      <dsp:nvSpPr>
        <dsp:cNvPr id="0" name=""/>
        <dsp:cNvSpPr/>
      </dsp:nvSpPr>
      <dsp:spPr>
        <a:xfrm>
          <a:off x="422520" y="2101755"/>
          <a:ext cx="2563561" cy="244004"/>
        </a:xfrm>
        <a:custGeom>
          <a:avLst/>
          <a:gdLst/>
          <a:ahLst/>
          <a:cxnLst/>
          <a:rect l="0" t="0" r="0" b="0"/>
          <a:pathLst>
            <a:path>
              <a:moveTo>
                <a:pt x="2563561" y="0"/>
              </a:moveTo>
              <a:lnTo>
                <a:pt x="2563561" y="166281"/>
              </a:lnTo>
              <a:lnTo>
                <a:pt x="0" y="166281"/>
              </a:lnTo>
              <a:lnTo>
                <a:pt x="0" y="24400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948196-DC07-7B48-ACD2-AD9DDA255265}">
      <dsp:nvSpPr>
        <dsp:cNvPr id="0" name=""/>
        <dsp:cNvSpPr/>
      </dsp:nvSpPr>
      <dsp:spPr>
        <a:xfrm>
          <a:off x="2566590" y="1569000"/>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39481D5-39D4-E446-8699-A909163DE7C4}">
      <dsp:nvSpPr>
        <dsp:cNvPr id="0" name=""/>
        <dsp:cNvSpPr/>
      </dsp:nvSpPr>
      <dsp:spPr>
        <a:xfrm>
          <a:off x="2659810" y="1657560"/>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sassie</a:t>
          </a:r>
          <a:endParaRPr lang="en-US" sz="1000" kern="1200" dirty="0"/>
        </a:p>
      </dsp:txBody>
      <dsp:txXfrm>
        <a:off x="2675414" y="1673164"/>
        <a:ext cx="807775" cy="501546"/>
      </dsp:txXfrm>
    </dsp:sp>
    <dsp:sp modelId="{F05B25F9-DA96-E646-9E5B-DE884A020168}">
      <dsp:nvSpPr>
        <dsp:cNvPr id="0" name=""/>
        <dsp:cNvSpPr/>
      </dsp:nvSpPr>
      <dsp:spPr>
        <a:xfrm>
          <a:off x="3028"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9277446C-E06A-2946-AAB0-CF20308CA867}">
      <dsp:nvSpPr>
        <dsp:cNvPr id="0" name=""/>
        <dsp:cNvSpPr/>
      </dsp:nvSpPr>
      <dsp:spPr>
        <a:xfrm>
          <a:off x="96248" y="2434319"/>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sasmol</a:t>
          </a:r>
          <a:endParaRPr lang="en-US" sz="1000" kern="1200" dirty="0"/>
        </a:p>
      </dsp:txBody>
      <dsp:txXfrm>
        <a:off x="111852" y="2449923"/>
        <a:ext cx="807775" cy="501546"/>
      </dsp:txXfrm>
    </dsp:sp>
    <dsp:sp modelId="{470A98FF-A218-FD49-8C90-F9B294DE8AD5}">
      <dsp:nvSpPr>
        <dsp:cNvPr id="0" name=""/>
        <dsp:cNvSpPr/>
      </dsp:nvSpPr>
      <dsp:spPr>
        <a:xfrm>
          <a:off x="1028453"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6174AA0D-FF53-244D-8A3E-E3626A8982DE}">
      <dsp:nvSpPr>
        <dsp:cNvPr id="0" name=""/>
        <dsp:cNvSpPr/>
      </dsp:nvSpPr>
      <dsp:spPr>
        <a:xfrm>
          <a:off x="1121673" y="2434319"/>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tools</a:t>
          </a:r>
          <a:endParaRPr lang="en-US" sz="1000" kern="1200" dirty="0"/>
        </a:p>
      </dsp:txBody>
      <dsp:txXfrm>
        <a:off x="1137277" y="2449923"/>
        <a:ext cx="807775" cy="501546"/>
      </dsp:txXfrm>
    </dsp:sp>
    <dsp:sp modelId="{220204C6-76E3-3A4D-AF04-0E1D6640A3C5}">
      <dsp:nvSpPr>
        <dsp:cNvPr id="0" name=""/>
        <dsp:cNvSpPr/>
      </dsp:nvSpPr>
      <dsp:spPr>
        <a:xfrm>
          <a:off x="2053877"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8301C89-ECCB-8340-AE4B-2F7C4CEA4D03}">
      <dsp:nvSpPr>
        <dsp:cNvPr id="0" name=""/>
        <dsp:cNvSpPr/>
      </dsp:nvSpPr>
      <dsp:spPr>
        <a:xfrm>
          <a:off x="2147098" y="2434319"/>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simulate</a:t>
          </a:r>
          <a:endParaRPr lang="en-US" sz="1000" kern="1200" dirty="0"/>
        </a:p>
      </dsp:txBody>
      <dsp:txXfrm>
        <a:off x="2162702" y="2449923"/>
        <a:ext cx="807775" cy="501546"/>
      </dsp:txXfrm>
    </dsp:sp>
    <dsp:sp modelId="{F4FB7A54-091D-5142-83EC-7DDC965EA2EE}">
      <dsp:nvSpPr>
        <dsp:cNvPr id="0" name=""/>
        <dsp:cNvSpPr/>
      </dsp:nvSpPr>
      <dsp:spPr>
        <a:xfrm>
          <a:off x="3079302"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DC7FF060-8CC8-0043-B996-01F47F9A1C0E}">
      <dsp:nvSpPr>
        <dsp:cNvPr id="0" name=""/>
        <dsp:cNvSpPr/>
      </dsp:nvSpPr>
      <dsp:spPr>
        <a:xfrm>
          <a:off x="3172523" y="2434319"/>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analyze</a:t>
          </a:r>
          <a:endParaRPr lang="en-US" sz="1000" kern="1200" dirty="0"/>
        </a:p>
      </dsp:txBody>
      <dsp:txXfrm>
        <a:off x="3188127" y="2449923"/>
        <a:ext cx="807775" cy="501546"/>
      </dsp:txXfrm>
    </dsp:sp>
    <dsp:sp modelId="{197E18B0-830B-B646-A0BF-104A8524F982}">
      <dsp:nvSpPr>
        <dsp:cNvPr id="0" name=""/>
        <dsp:cNvSpPr/>
      </dsp:nvSpPr>
      <dsp:spPr>
        <a:xfrm>
          <a:off x="4104727"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36CEE1C-8516-504D-A97F-F401355C1D8A}">
      <dsp:nvSpPr>
        <dsp:cNvPr id="0" name=""/>
        <dsp:cNvSpPr/>
      </dsp:nvSpPr>
      <dsp:spPr>
        <a:xfrm>
          <a:off x="4197947" y="2434319"/>
          <a:ext cx="838983" cy="5327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t>
          </a:r>
          <a:endParaRPr lang="en-US" sz="1000" kern="1200" dirty="0"/>
        </a:p>
      </dsp:txBody>
      <dsp:txXfrm>
        <a:off x="4213551" y="2449923"/>
        <a:ext cx="807775" cy="501546"/>
      </dsp:txXfrm>
    </dsp:sp>
    <dsp:sp modelId="{AE8FBECC-C67A-964B-9DE7-0AAE6548B234}">
      <dsp:nvSpPr>
        <dsp:cNvPr id="0" name=""/>
        <dsp:cNvSpPr/>
      </dsp:nvSpPr>
      <dsp:spPr>
        <a:xfrm>
          <a:off x="5130152" y="234575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8B3F2979-CBE0-B449-8C8F-AFD8BEB6CD88}">
      <dsp:nvSpPr>
        <dsp:cNvPr id="0" name=""/>
        <dsp:cNvSpPr/>
      </dsp:nvSpPr>
      <dsp:spPr>
        <a:xfrm>
          <a:off x="5223372" y="2434319"/>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core_testing</a:t>
          </a:r>
          <a:endParaRPr lang="en-US" sz="1000" kern="1200" dirty="0"/>
        </a:p>
      </dsp:txBody>
      <dsp:txXfrm>
        <a:off x="5238976" y="2449923"/>
        <a:ext cx="807775" cy="501546"/>
      </dsp:txXfrm>
    </dsp:sp>
    <dsp:sp modelId="{6A9E672A-07B0-544E-944C-0216D9A7D718}">
      <dsp:nvSpPr>
        <dsp:cNvPr id="0" name=""/>
        <dsp:cNvSpPr/>
      </dsp:nvSpPr>
      <dsp:spPr>
        <a:xfrm>
          <a:off x="2566590"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19B6EE9-0F49-1646-8505-32105A043228}">
      <dsp:nvSpPr>
        <dsp:cNvPr id="0" name=""/>
        <dsp:cNvSpPr/>
      </dsp:nvSpPr>
      <dsp:spPr>
        <a:xfrm>
          <a:off x="2659810"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err="1" smtClean="0"/>
            <a:t>sassie</a:t>
          </a:r>
          <a:endParaRPr lang="en-US" sz="1000" kern="1200" dirty="0"/>
        </a:p>
      </dsp:txBody>
      <dsp:txXfrm>
        <a:off x="2675414" y="3226682"/>
        <a:ext cx="807775" cy="501546"/>
      </dsp:txXfrm>
    </dsp:sp>
    <dsp:sp modelId="{F0241954-0009-A84E-9209-35BE41EABAA6}">
      <dsp:nvSpPr>
        <dsp:cNvPr id="0" name=""/>
        <dsp:cNvSpPr/>
      </dsp:nvSpPr>
      <dsp:spPr>
        <a:xfrm>
          <a:off x="3592015"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67C9086-84F6-BE47-B6EC-2BD7E0BF27F6}">
      <dsp:nvSpPr>
        <dsp:cNvPr id="0" name=""/>
        <dsp:cNvSpPr/>
      </dsp:nvSpPr>
      <dsp:spPr>
        <a:xfrm>
          <a:off x="3685235"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tools	</a:t>
          </a:r>
          <a:endParaRPr lang="en-US" sz="1000" kern="1200" dirty="0"/>
        </a:p>
      </dsp:txBody>
      <dsp:txXfrm>
        <a:off x="3700839" y="3226682"/>
        <a:ext cx="807775" cy="501546"/>
      </dsp:txXfrm>
    </dsp:sp>
    <dsp:sp modelId="{E5814DB5-2A49-4A42-8747-313DA485BD7F}">
      <dsp:nvSpPr>
        <dsp:cNvPr id="0" name=""/>
        <dsp:cNvSpPr/>
      </dsp:nvSpPr>
      <dsp:spPr>
        <a:xfrm>
          <a:off x="4617439"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B533206A-72BE-A44D-8901-AA8E8666E095}">
      <dsp:nvSpPr>
        <dsp:cNvPr id="0" name=""/>
        <dsp:cNvSpPr/>
      </dsp:nvSpPr>
      <dsp:spPr>
        <a:xfrm>
          <a:off x="4710660"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simulate</a:t>
          </a:r>
          <a:endParaRPr lang="en-US" sz="1000" kern="1200" dirty="0"/>
        </a:p>
      </dsp:txBody>
      <dsp:txXfrm>
        <a:off x="4726264" y="3226682"/>
        <a:ext cx="807775" cy="501546"/>
      </dsp:txXfrm>
    </dsp:sp>
    <dsp:sp modelId="{AE22E499-8A41-7447-B794-9467044B4EB9}">
      <dsp:nvSpPr>
        <dsp:cNvPr id="0" name=""/>
        <dsp:cNvSpPr/>
      </dsp:nvSpPr>
      <dsp:spPr>
        <a:xfrm>
          <a:off x="5642864"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3811DEE9-CE97-874E-B909-7D180E54A8A2}">
      <dsp:nvSpPr>
        <dsp:cNvPr id="0" name=""/>
        <dsp:cNvSpPr/>
      </dsp:nvSpPr>
      <dsp:spPr>
        <a:xfrm>
          <a:off x="5736085"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analyze</a:t>
          </a:r>
          <a:endParaRPr lang="en-US" sz="1000" kern="1200" dirty="0"/>
        </a:p>
      </dsp:txBody>
      <dsp:txXfrm>
        <a:off x="5751689" y="3226682"/>
        <a:ext cx="807775" cy="501546"/>
      </dsp:txXfrm>
    </dsp:sp>
    <dsp:sp modelId="{71DFA8D6-6CC8-3B48-AA87-4FDAF4BB2EE8}">
      <dsp:nvSpPr>
        <dsp:cNvPr id="0" name=""/>
        <dsp:cNvSpPr/>
      </dsp:nvSpPr>
      <dsp:spPr>
        <a:xfrm>
          <a:off x="6668289"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E682466E-1C31-E04B-B61C-D5042226AD05}">
      <dsp:nvSpPr>
        <dsp:cNvPr id="0" name=""/>
        <dsp:cNvSpPr/>
      </dsp:nvSpPr>
      <dsp:spPr>
        <a:xfrm>
          <a:off x="6761509"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t>
          </a:r>
          <a:endParaRPr lang="en-US" sz="1000" kern="1200" dirty="0"/>
        </a:p>
      </dsp:txBody>
      <dsp:txXfrm>
        <a:off x="6777113" y="3226682"/>
        <a:ext cx="807775" cy="501546"/>
      </dsp:txXfrm>
    </dsp:sp>
    <dsp:sp modelId="{E60B4ECA-48F4-034C-A982-F5034EAAF574}">
      <dsp:nvSpPr>
        <dsp:cNvPr id="0" name=""/>
        <dsp:cNvSpPr/>
      </dsp:nvSpPr>
      <dsp:spPr>
        <a:xfrm>
          <a:off x="7693714" y="3122519"/>
          <a:ext cx="838983" cy="532754"/>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5B5ABED9-9ECF-F045-8FA9-7604BD8C9F7F}">
      <dsp:nvSpPr>
        <dsp:cNvPr id="0" name=""/>
        <dsp:cNvSpPr/>
      </dsp:nvSpPr>
      <dsp:spPr>
        <a:xfrm>
          <a:off x="7786934" y="3211078"/>
          <a:ext cx="838983" cy="532754"/>
        </a:xfrm>
        <a:prstGeom prst="roundRect">
          <a:avLst>
            <a:gd name="adj" fmla="val 10000"/>
          </a:avLst>
        </a:prstGeom>
        <a:solidFill>
          <a:schemeClr val="bg2">
            <a:lumMod val="9000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data</a:t>
          </a:r>
          <a:endParaRPr lang="en-US" sz="1000" kern="1200" dirty="0"/>
        </a:p>
      </dsp:txBody>
      <dsp:txXfrm>
        <a:off x="7802538" y="3226682"/>
        <a:ext cx="807775" cy="501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5BBD-D819-814C-A910-C61C9A7E4353}">
      <dsp:nvSpPr>
        <dsp:cNvPr id="0" name=""/>
        <dsp:cNvSpPr/>
      </dsp:nvSpPr>
      <dsp:spPr>
        <a:xfrm>
          <a:off x="4917009" y="3026261"/>
          <a:ext cx="2198489" cy="1424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Nosetests</a:t>
          </a:r>
          <a:endParaRPr lang="en-US" sz="1200" kern="1200" dirty="0"/>
        </a:p>
      </dsp:txBody>
      <dsp:txXfrm>
        <a:off x="5607839" y="3413574"/>
        <a:ext cx="1476376" cy="1005526"/>
      </dsp:txXfrm>
    </dsp:sp>
    <dsp:sp modelId="{FF9B7016-812F-C74D-A662-F60912392CF3}">
      <dsp:nvSpPr>
        <dsp:cNvPr id="0" name=""/>
        <dsp:cNvSpPr/>
      </dsp:nvSpPr>
      <dsp:spPr>
        <a:xfrm>
          <a:off x="1330000" y="3026261"/>
          <a:ext cx="2198489" cy="1424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Testing level as required</a:t>
          </a:r>
          <a:endParaRPr lang="en-US" sz="1200" kern="1200" dirty="0"/>
        </a:p>
        <a:p>
          <a:pPr marL="114300" lvl="1" indent="-114300" algn="l" defTabSz="533400">
            <a:lnSpc>
              <a:spcPct val="90000"/>
            </a:lnSpc>
            <a:spcBef>
              <a:spcPct val="0"/>
            </a:spcBef>
            <a:spcAft>
              <a:spcPct val="15000"/>
            </a:spcAft>
            <a:buChar char="••"/>
          </a:pPr>
          <a:r>
            <a:rPr lang="en-US" sz="1200" kern="1200" dirty="0" smtClean="0"/>
            <a:t>Huge data file generated on the fly</a:t>
          </a:r>
          <a:endParaRPr lang="en-US" sz="1200" kern="1200" dirty="0"/>
        </a:p>
      </dsp:txBody>
      <dsp:txXfrm>
        <a:off x="1361283" y="3413574"/>
        <a:ext cx="1476376" cy="1005526"/>
      </dsp:txXfrm>
    </dsp:sp>
    <dsp:sp modelId="{E9DE7AE5-7234-814C-B0B5-A647721D443B}">
      <dsp:nvSpPr>
        <dsp:cNvPr id="0" name=""/>
        <dsp:cNvSpPr/>
      </dsp:nvSpPr>
      <dsp:spPr>
        <a:xfrm>
          <a:off x="4917009" y="0"/>
          <a:ext cx="2198489" cy="1424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Code correctness</a:t>
          </a:r>
          <a:endParaRPr lang="en-US" sz="1200" kern="1200" dirty="0"/>
        </a:p>
        <a:p>
          <a:pPr marL="114300" lvl="1" indent="-114300" algn="l" defTabSz="533400">
            <a:lnSpc>
              <a:spcPct val="90000"/>
            </a:lnSpc>
            <a:spcBef>
              <a:spcPct val="0"/>
            </a:spcBef>
            <a:spcAft>
              <a:spcPct val="15000"/>
            </a:spcAft>
            <a:buChar char="••"/>
          </a:pPr>
          <a:r>
            <a:rPr lang="en-US" sz="1200" kern="1200" dirty="0" smtClean="0"/>
            <a:t>Machine dependency</a:t>
          </a:r>
          <a:endParaRPr lang="en-US" sz="1200" kern="1200" dirty="0"/>
        </a:p>
        <a:p>
          <a:pPr marL="114300" lvl="1" indent="-114300" algn="l" defTabSz="533400">
            <a:lnSpc>
              <a:spcPct val="90000"/>
            </a:lnSpc>
            <a:spcBef>
              <a:spcPct val="0"/>
            </a:spcBef>
            <a:spcAft>
              <a:spcPct val="15000"/>
            </a:spcAft>
            <a:buChar char="••"/>
          </a:pPr>
          <a:r>
            <a:rPr lang="en-US" sz="1200" kern="1200" dirty="0" smtClean="0"/>
            <a:t>Memory issue</a:t>
          </a:r>
          <a:endParaRPr lang="en-US" sz="1200" kern="1200" dirty="0"/>
        </a:p>
      </dsp:txBody>
      <dsp:txXfrm>
        <a:off x="5607839" y="31283"/>
        <a:ext cx="1476376" cy="1005526"/>
      </dsp:txXfrm>
    </dsp:sp>
    <dsp:sp modelId="{D982D421-25F4-6E4D-B251-52AF68B63010}">
      <dsp:nvSpPr>
        <dsp:cNvPr id="0" name=""/>
        <dsp:cNvSpPr/>
      </dsp:nvSpPr>
      <dsp:spPr>
        <a:xfrm>
          <a:off x="1330000" y="0"/>
          <a:ext cx="2198489" cy="1424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Unit test</a:t>
          </a:r>
          <a:endParaRPr lang="en-US" sz="1200" kern="1200" dirty="0"/>
        </a:p>
        <a:p>
          <a:pPr marL="114300" lvl="1" indent="-114300" algn="l" defTabSz="533400">
            <a:lnSpc>
              <a:spcPct val="90000"/>
            </a:lnSpc>
            <a:spcBef>
              <a:spcPct val="0"/>
            </a:spcBef>
            <a:spcAft>
              <a:spcPct val="15000"/>
            </a:spcAft>
            <a:buChar char="••"/>
          </a:pPr>
          <a:r>
            <a:rPr lang="en-US" sz="1200" kern="1200" dirty="0" smtClean="0"/>
            <a:t>Integration test</a:t>
          </a:r>
          <a:endParaRPr lang="en-US" sz="1200" kern="1200" dirty="0"/>
        </a:p>
        <a:p>
          <a:pPr marL="114300" lvl="1" indent="-114300" algn="l" defTabSz="533400">
            <a:lnSpc>
              <a:spcPct val="90000"/>
            </a:lnSpc>
            <a:spcBef>
              <a:spcPct val="0"/>
            </a:spcBef>
            <a:spcAft>
              <a:spcPct val="15000"/>
            </a:spcAft>
            <a:buChar char="••"/>
          </a:pPr>
          <a:r>
            <a:rPr lang="en-US" sz="1200" kern="1200" dirty="0" smtClean="0"/>
            <a:t>System integration</a:t>
          </a:r>
          <a:endParaRPr lang="en-US" sz="1200" kern="1200" dirty="0"/>
        </a:p>
      </dsp:txBody>
      <dsp:txXfrm>
        <a:off x="1361283" y="31283"/>
        <a:ext cx="1476376" cy="1005526"/>
      </dsp:txXfrm>
    </dsp:sp>
    <dsp:sp modelId="{03844A2B-F249-BD4F-92EF-F7509526B75C}">
      <dsp:nvSpPr>
        <dsp:cNvPr id="0" name=""/>
        <dsp:cNvSpPr/>
      </dsp:nvSpPr>
      <dsp:spPr>
        <a:xfrm>
          <a:off x="2251229" y="253671"/>
          <a:ext cx="1927016" cy="1927016"/>
        </a:xfrm>
        <a:prstGeom prst="pieWedg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Hierarchy</a:t>
          </a:r>
          <a:endParaRPr lang="en-US" sz="1600" b="1" kern="1200" dirty="0"/>
        </a:p>
      </dsp:txBody>
      <dsp:txXfrm>
        <a:off x="2815639" y="818081"/>
        <a:ext cx="1362606" cy="1362606"/>
      </dsp:txXfrm>
    </dsp:sp>
    <dsp:sp modelId="{6BDE1C76-2950-D946-B686-6DC9EA6F00E2}">
      <dsp:nvSpPr>
        <dsp:cNvPr id="0" name=""/>
        <dsp:cNvSpPr/>
      </dsp:nvSpPr>
      <dsp:spPr>
        <a:xfrm rot="5400000">
          <a:off x="4267253" y="253671"/>
          <a:ext cx="1927016" cy="1927016"/>
        </a:xfrm>
        <a:prstGeom prst="pieWedg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Capability</a:t>
          </a:r>
          <a:endParaRPr lang="en-US" sz="1600" b="1" kern="1200" dirty="0"/>
        </a:p>
      </dsp:txBody>
      <dsp:txXfrm rot="-5400000">
        <a:off x="4267253" y="818081"/>
        <a:ext cx="1362606" cy="1362606"/>
      </dsp:txXfrm>
    </dsp:sp>
    <dsp:sp modelId="{6A635595-0BC0-0D44-A16C-2BD8F5197C3B}">
      <dsp:nvSpPr>
        <dsp:cNvPr id="0" name=""/>
        <dsp:cNvSpPr/>
      </dsp:nvSpPr>
      <dsp:spPr>
        <a:xfrm rot="10800000">
          <a:off x="4267253" y="2269695"/>
          <a:ext cx="1927016" cy="1927016"/>
        </a:xfrm>
        <a:prstGeom prst="pieWedg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Automation</a:t>
          </a:r>
          <a:endParaRPr lang="en-US" sz="1600" b="1" kern="1200" dirty="0"/>
        </a:p>
      </dsp:txBody>
      <dsp:txXfrm rot="10800000">
        <a:off x="4267253" y="2269695"/>
        <a:ext cx="1362606" cy="1362606"/>
      </dsp:txXfrm>
    </dsp:sp>
    <dsp:sp modelId="{6983609B-F60D-7C40-A7F0-B69490EBDE7E}">
      <dsp:nvSpPr>
        <dsp:cNvPr id="0" name=""/>
        <dsp:cNvSpPr/>
      </dsp:nvSpPr>
      <dsp:spPr>
        <a:xfrm rot="16200000">
          <a:off x="2251229" y="2269695"/>
          <a:ext cx="1927016" cy="1927016"/>
        </a:xfrm>
        <a:prstGeom prst="pieWedg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Flexibility</a:t>
          </a:r>
          <a:endParaRPr lang="en-US" sz="1600" b="1" kern="1200" dirty="0"/>
        </a:p>
      </dsp:txBody>
      <dsp:txXfrm rot="5400000">
        <a:off x="2815639" y="2269695"/>
        <a:ext cx="1362606" cy="1362606"/>
      </dsp:txXfrm>
    </dsp:sp>
    <dsp:sp modelId="{0B2859A2-B851-A444-ABAE-B867536072C4}">
      <dsp:nvSpPr>
        <dsp:cNvPr id="0" name=""/>
        <dsp:cNvSpPr/>
      </dsp:nvSpPr>
      <dsp:spPr>
        <a:xfrm>
          <a:off x="3890083" y="1824657"/>
          <a:ext cx="665332" cy="578549"/>
        </a:xfrm>
        <a:prstGeom prst="circularArrow">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dsp:style>
    </dsp:sp>
    <dsp:sp modelId="{D2FC79C3-1D6C-984B-9573-5C09477824A8}">
      <dsp:nvSpPr>
        <dsp:cNvPr id="0" name=""/>
        <dsp:cNvSpPr/>
      </dsp:nvSpPr>
      <dsp:spPr>
        <a:xfrm rot="10800000">
          <a:off x="3890083" y="2047176"/>
          <a:ext cx="665332" cy="578549"/>
        </a:xfrm>
        <a:prstGeom prst="circularArrow">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C71A9-180B-264C-8F6F-8498B05093F6}" type="datetimeFigureOut">
              <a:rPr lang="en-US" smtClean="0"/>
              <a:t>2/17/12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6C358-34CA-E743-BCD7-64F552D4AB7D}" type="slidenum">
              <a:rPr lang="en-US" smtClean="0"/>
              <a:t>‹#›</a:t>
            </a:fld>
            <a:endParaRPr lang="en-US"/>
          </a:p>
        </p:txBody>
      </p:sp>
    </p:spTree>
    <p:extLst>
      <p:ext uri="{BB962C8B-B14F-4D97-AF65-F5344CB8AC3E}">
        <p14:creationId xmlns:p14="http://schemas.microsoft.com/office/powerpoint/2010/main" val="4288603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SASSIE has been used to model the SANS</a:t>
            </a:r>
            <a:r>
              <a:rPr lang="en-US" baseline="0" dirty="0" smtClean="0"/>
              <a:t> of </a:t>
            </a:r>
            <a:r>
              <a:rPr lang="en-US" dirty="0" smtClean="0"/>
              <a:t>some large and flexible</a:t>
            </a:r>
            <a:r>
              <a:rPr lang="en-US" baseline="0" dirty="0" smtClean="0"/>
              <a:t> systems, for example gag.</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12</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13</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adding all the testing codes, SASSIE version 1.0 will be released very soon. And upon release of 1.0, we plan to implement a much more robust and comprehensive MC simulation package to our SASSIE, and here we call it the SASSIE phase 2 plan.</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14</a:t>
            </a:fld>
            <a:endParaRPr lang="en-US"/>
          </a:p>
        </p:txBody>
      </p:sp>
    </p:spTree>
    <p:extLst>
      <p:ext uri="{BB962C8B-B14F-4D97-AF65-F5344CB8AC3E}">
        <p14:creationId xmlns:p14="http://schemas.microsoft.com/office/powerpoint/2010/main" val="97151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a:t>
            </a:r>
            <a:r>
              <a:rPr lang="en-US" baseline="0" dirty="0" smtClean="0"/>
              <a:t>-2 is related to a very important step in SASSIE, which is ”the conformation sampling”.  The systems we are more interested in in SASSIE are generally the large biological complex with a high flexibility. (These systems are more suitable for scattering experiments compared to X-ray diffraction).</a:t>
            </a:r>
            <a:endParaRPr lang="en-US" baseline="0" dirty="0"/>
          </a:p>
          <a:p>
            <a:r>
              <a:rPr lang="en-US" baseline="0" dirty="0" smtClean="0"/>
              <a:t>……</a:t>
            </a:r>
            <a:endParaRPr lang="en-US" baseline="0" dirty="0"/>
          </a:p>
          <a:p>
            <a:r>
              <a:rPr lang="en-US" baseline="0" dirty="0" smtClean="0"/>
              <a:t>The most time-consuming part is the energy minimization, which takes seconds to tens of seconds for moderate sized systems. (Even if we only want to minimize the IDR region, it still takes time). So, our target here is to perform a more comprehensive MC simulation which will take an appropriate MC strategy and incorporate the appropriate move sets so that we can somehow circumstance or avoid the energy minimization step.</a:t>
            </a:r>
          </a:p>
        </p:txBody>
      </p:sp>
      <p:sp>
        <p:nvSpPr>
          <p:cNvPr id="4" name="Slide Number Placeholder 3"/>
          <p:cNvSpPr>
            <a:spLocks noGrp="1"/>
          </p:cNvSpPr>
          <p:nvPr>
            <p:ph type="sldNum" sz="quarter" idx="10"/>
          </p:nvPr>
        </p:nvSpPr>
        <p:spPr/>
        <p:txBody>
          <a:bodyPr/>
          <a:lstStyle/>
          <a:p>
            <a:fld id="{AD86C358-34CA-E743-BCD7-64F552D4AB7D}" type="slidenum">
              <a:rPr lang="en-US" smtClean="0"/>
              <a:t>15</a:t>
            </a:fld>
            <a:endParaRPr lang="en-US"/>
          </a:p>
        </p:txBody>
      </p:sp>
    </p:spTree>
    <p:extLst>
      <p:ext uri="{BB962C8B-B14F-4D97-AF65-F5344CB8AC3E}">
        <p14:creationId xmlns:p14="http://schemas.microsoft.com/office/powerpoint/2010/main" val="150345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more formal outline of our phase-2</a:t>
            </a:r>
            <a:r>
              <a:rPr lang="en-US" baseline="0" dirty="0" smtClean="0"/>
              <a:t> plan. Our goal is …</a:t>
            </a:r>
          </a:p>
        </p:txBody>
      </p:sp>
      <p:sp>
        <p:nvSpPr>
          <p:cNvPr id="4" name="Slide Number Placeholder 3"/>
          <p:cNvSpPr>
            <a:spLocks noGrp="1"/>
          </p:cNvSpPr>
          <p:nvPr>
            <p:ph type="sldNum" sz="quarter" idx="10"/>
          </p:nvPr>
        </p:nvSpPr>
        <p:spPr/>
        <p:txBody>
          <a:bodyPr/>
          <a:lstStyle/>
          <a:p>
            <a:fld id="{AD86C358-34CA-E743-BCD7-64F552D4AB7D}" type="slidenum">
              <a:rPr lang="en-US" smtClean="0"/>
              <a:t>16</a:t>
            </a:fld>
            <a:endParaRPr lang="en-US"/>
          </a:p>
        </p:txBody>
      </p:sp>
    </p:spTree>
    <p:extLst>
      <p:ext uri="{BB962C8B-B14F-4D97-AF65-F5344CB8AC3E}">
        <p14:creationId xmlns:p14="http://schemas.microsoft.com/office/powerpoint/2010/main" val="373271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Since phase-2 is closely related to the MC simulation, we will first have a brief background introduction, and have a review of what has already been done for MC simulation of biological systems.</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17</a:t>
            </a:fld>
            <a:endParaRPr lang="en-US"/>
          </a:p>
        </p:txBody>
      </p:sp>
    </p:spTree>
    <p:extLst>
      <p:ext uri="{BB962C8B-B14F-4D97-AF65-F5344CB8AC3E}">
        <p14:creationId xmlns:p14="http://schemas.microsoft.com/office/powerpoint/2010/main" val="58631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large biological systems, MC simulation is actually not very popular compared</a:t>
            </a:r>
            <a:r>
              <a:rPr lang="en-US" baseline="0" dirty="0" smtClean="0"/>
              <a:t> to MD simulation, and currently there are several available programs…and we will have a close look at the move sets and algorithms for these 2 programs. </a:t>
            </a:r>
          </a:p>
          <a:p>
            <a:r>
              <a:rPr lang="en-US" baseline="0" dirty="0" smtClean="0"/>
              <a:t>…</a:t>
            </a:r>
          </a:p>
          <a:p>
            <a:r>
              <a:rPr lang="en-US" baseline="0" dirty="0" smtClean="0"/>
              <a:t>Even if the MC strategy is different between </a:t>
            </a:r>
            <a:r>
              <a:rPr lang="en-US" baseline="0" dirty="0" err="1" smtClean="0"/>
              <a:t>charmm</a:t>
            </a:r>
            <a:r>
              <a:rPr lang="en-US" baseline="0" dirty="0" smtClean="0"/>
              <a:t> and MMC, when treating large biomolecules (protein), these 2 methods are actually very similar...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for large biological systems, the dihedral rotation is really the most important move set, and for </a:t>
            </a:r>
            <a:r>
              <a:rPr lang="en-US" baseline="0" dirty="0" err="1" smtClean="0"/>
              <a:t>Charmm</a:t>
            </a:r>
            <a:r>
              <a:rPr lang="en-US" baseline="0" dirty="0" smtClean="0"/>
              <a:t> and MMC, they both have a sophisticated algorithm for its dihedral rotation.</a:t>
            </a:r>
          </a:p>
          <a:p>
            <a:endParaRPr lang="en-US" baseline="0"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19</a:t>
            </a:fld>
            <a:endParaRPr lang="en-US"/>
          </a:p>
        </p:txBody>
      </p:sp>
    </p:spTree>
    <p:extLst>
      <p:ext uri="{BB962C8B-B14F-4D97-AF65-F5344CB8AC3E}">
        <p14:creationId xmlns:p14="http://schemas.microsoft.com/office/powerpoint/2010/main" val="177843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original motivation for doing this is due to a historical reason when people were doing MC simulation for polymers.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polymer or polypeptide simulation, if the system is more compact, and when we choose a dihedral</a:t>
            </a:r>
            <a:r>
              <a:rPr lang="en-US" baseline="0" dirty="0" smtClean="0"/>
              <a:t> angle around the core of the molecule, </a:t>
            </a:r>
            <a:r>
              <a:rPr lang="en-US" dirty="0" smtClean="0"/>
              <a:t>a</a:t>
            </a:r>
            <a:r>
              <a:rPr lang="en-US" baseline="0" dirty="0" smtClean="0"/>
              <a:t> small</a:t>
            </a:r>
            <a:r>
              <a:rPr lang="en-US" dirty="0" smtClean="0"/>
              <a:t> change of a dihedral angle will lead</a:t>
            </a:r>
            <a:r>
              <a:rPr lang="en-US" baseline="0" dirty="0" smtClean="0"/>
              <a:t> to</a:t>
            </a:r>
            <a:r>
              <a:rPr lang="en-US" dirty="0" smtClean="0"/>
              <a:t> a big change of the overall conformation</a:t>
            </a:r>
            <a:r>
              <a:rPr lang="en-US" baseline="0" dirty="0" smtClean="0"/>
              <a:t> and is likely to cause some confliction</a:t>
            </a:r>
            <a:r>
              <a:rPr lang="en-US" dirty="0" smtClean="0"/>
              <a: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20</a:t>
            </a:fld>
            <a:endParaRPr lang="en-US"/>
          </a:p>
        </p:txBody>
      </p:sp>
    </p:spTree>
    <p:extLst>
      <p:ext uri="{BB962C8B-B14F-4D97-AF65-F5344CB8AC3E}">
        <p14:creationId xmlns:p14="http://schemas.microsoft.com/office/powerpoint/2010/main" val="366076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actually very harmful for MC simulation or minimization, because in MC we want to make each step small so that the energy will be changed gradually and we will have a better acceptance rate.</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21</a:t>
            </a:fld>
            <a:endParaRPr lang="en-US"/>
          </a:p>
        </p:txBody>
      </p:sp>
    </p:spTree>
    <p:extLst>
      <p:ext uri="{BB962C8B-B14F-4D97-AF65-F5344CB8AC3E}">
        <p14:creationId xmlns:p14="http://schemas.microsoft.com/office/powerpoint/2010/main" val="3660764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possible solution is that when we rotate a dihedral bond, the </a:t>
            </a:r>
            <a:r>
              <a:rPr lang="en-US" sz="1200" kern="1200" dirty="0" smtClean="0">
                <a:solidFill>
                  <a:schemeClr val="tx1"/>
                </a:solidFill>
                <a:effectLst/>
                <a:latin typeface="+mn-lt"/>
                <a:ea typeface="+mn-ea"/>
                <a:cs typeface="+mn-cs"/>
              </a:rPr>
              <a:t>dihedral angles around it will also be rotated cooperatively (CLICK), and</a:t>
            </a:r>
            <a:r>
              <a:rPr lang="en-US" sz="1200" kern="1200" baseline="0" dirty="0" smtClean="0">
                <a:solidFill>
                  <a:schemeClr val="tx1"/>
                </a:solidFill>
                <a:effectLst/>
                <a:latin typeface="+mn-lt"/>
                <a:ea typeface="+mn-ea"/>
                <a:cs typeface="+mn-cs"/>
              </a:rPr>
              <a:t> this cooperation will </a:t>
            </a:r>
            <a:r>
              <a:rPr lang="en-US" sz="1200" kern="1200" dirty="0" smtClean="0">
                <a:solidFill>
                  <a:schemeClr val="tx1"/>
                </a:solidFill>
                <a:effectLst/>
                <a:latin typeface="+mn-lt"/>
                <a:ea typeface="+mn-ea"/>
                <a:cs typeface="+mn-cs"/>
              </a:rPr>
              <a:t>make sure conformational change is taking place at a </a:t>
            </a:r>
            <a:r>
              <a:rPr lang="en-US" sz="1200" i="1" kern="1200" dirty="0" smtClean="0">
                <a:solidFill>
                  <a:schemeClr val="tx1"/>
                </a:solidFill>
                <a:effectLst/>
                <a:latin typeface="+mn-lt"/>
                <a:ea typeface="+mn-ea"/>
                <a:cs typeface="+mn-cs"/>
              </a:rPr>
              <a:t>local </a:t>
            </a:r>
            <a:r>
              <a:rPr lang="en-US" sz="1200" kern="1200" dirty="0" smtClean="0">
                <a:solidFill>
                  <a:schemeClr val="tx1"/>
                </a:solidFill>
                <a:effectLst/>
                <a:latin typeface="+mn-lt"/>
                <a:ea typeface="+mn-ea"/>
                <a:cs typeface="+mn-cs"/>
              </a:rPr>
              <a:t>section of the chain, </a:t>
            </a:r>
            <a:r>
              <a:rPr lang="en-US" sz="1200" kern="1200" baseline="0" dirty="0" smtClean="0">
                <a:solidFill>
                  <a:schemeClr val="tx1"/>
                </a:solidFill>
                <a:effectLst/>
                <a:latin typeface="+mn-lt"/>
                <a:ea typeface="+mn-ea"/>
                <a:cs typeface="+mn-cs"/>
              </a:rPr>
              <a:t>and the chance of confliction will be much lower</a:t>
            </a:r>
            <a:r>
              <a:rPr lang="en-US" sz="1200" kern="1200" dirty="0" smtClean="0">
                <a:solidFill>
                  <a:schemeClr val="tx1"/>
                </a:solidFill>
                <a:effectLst/>
                <a:latin typeface="+mn-lt"/>
                <a:ea typeface="+mn-ea"/>
                <a:cs typeface="+mn-cs"/>
              </a:rPr>
              <a:t>. This method is called “concerted rotation” (CLICK).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lets go back to our Phase-2 problem (CLICK). For the systems we are interested in SASSIE, the confliction issue probably is not very serious, because the flexible regions of our interested systems are normally not located in the core of a compact molecule. However, we may still use the concerted rotation method to do a local relaxation after rotating a dihedral angle so that we may not need to perform the energy minimization for each individual conformation.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let take a close look at this algorithm.</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22</a:t>
            </a:fld>
            <a:endParaRPr lang="en-US"/>
          </a:p>
        </p:txBody>
      </p:sp>
    </p:spTree>
    <p:extLst>
      <p:ext uri="{BB962C8B-B14F-4D97-AF65-F5344CB8AC3E}">
        <p14:creationId xmlns:p14="http://schemas.microsoft.com/office/powerpoint/2010/main" val="366076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the</a:t>
            </a:r>
            <a:r>
              <a:rPr lang="en-US" baseline="0" dirty="0" smtClean="0"/>
              <a:t> button, it will pop up  a window asking the user to provide the data file and some general information, for example,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an example, I am </a:t>
            </a:r>
            <a:r>
              <a:rPr lang="en-US" baseline="0" dirty="0" err="1" smtClean="0"/>
              <a:t>gonna</a:t>
            </a:r>
            <a:r>
              <a:rPr lang="en-US" baseline="0" dirty="0" smtClean="0"/>
              <a:t> show some preliminary results for the SLD modeling of a compact form of gag protein.</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4</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concerted rotation originated from a problem</a:t>
            </a:r>
            <a:r>
              <a:rPr lang="en-US" baseline="0" dirty="0" smtClean="0"/>
              <a:t> of “ring closure and ….”. In this problem, they were trying to find out that for a chain molecule, if we fixed the relative position and orientation between 2 atoms (CLICK), can we find the solution for the dihedral angles between them? If yes, how many solutions they may have? And how many </a:t>
            </a:r>
            <a:r>
              <a:rPr lang="en-US" baseline="0" dirty="0" err="1" smtClean="0"/>
              <a:t>dof</a:t>
            </a:r>
            <a:r>
              <a:rPr lang="en-US" baseline="0" dirty="0" smtClean="0"/>
              <a:t> is needed?</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23</a:t>
            </a:fld>
            <a:endParaRPr lang="en-US"/>
          </a:p>
        </p:txBody>
      </p:sp>
    </p:spTree>
    <p:extLst>
      <p:ext uri="{BB962C8B-B14F-4D97-AF65-F5344CB8AC3E}">
        <p14:creationId xmlns:p14="http://schemas.microsoft.com/office/powerpoint/2010/main" val="708324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looks like easy but actually</a:t>
            </a:r>
            <a:r>
              <a:rPr lang="en-US" baseline="0" dirty="0" smtClean="0"/>
              <a:t> is not trivial. To solve this problem, we first need to set up the local coordinate system for each individual atom on the chain (CLICK)…</a:t>
            </a:r>
          </a:p>
          <a:p>
            <a:r>
              <a:rPr lang="en-US" dirty="0" smtClean="0"/>
              <a:t>…</a:t>
            </a:r>
          </a:p>
          <a:p>
            <a:r>
              <a:rPr lang="en-US" dirty="0" smtClean="0"/>
              <a:t>Next, for a given point (CLICK), we</a:t>
            </a:r>
            <a:r>
              <a:rPr lang="en-US" baseline="0" dirty="0" smtClean="0"/>
              <a:t> can</a:t>
            </a:r>
            <a:r>
              <a:rPr lang="en-US" dirty="0" smtClean="0"/>
              <a:t> set</a:t>
            </a:r>
            <a:r>
              <a:rPr lang="en-US" baseline="0" dirty="0" smtClean="0"/>
              <a:t> up an equation to transform its local coordinate </a:t>
            </a:r>
            <a:r>
              <a:rPr lang="en-US" baseline="0" dirty="0" err="1" smtClean="0"/>
              <a:t>wrt</a:t>
            </a:r>
            <a:r>
              <a:rPr lang="en-US" baseline="0" dirty="0" smtClean="0"/>
              <a:t> atom </a:t>
            </a:r>
            <a:r>
              <a:rPr lang="en-US" baseline="0" dirty="0" err="1" smtClean="0"/>
              <a:t>i</a:t>
            </a:r>
            <a:r>
              <a:rPr lang="en-US" baseline="0" dirty="0" smtClean="0"/>
              <a:t> (CLICK) to that </a:t>
            </a:r>
            <a:r>
              <a:rPr lang="en-US" baseline="0" dirty="0" err="1" smtClean="0"/>
              <a:t>wrt</a:t>
            </a:r>
            <a:r>
              <a:rPr lang="en-US" baseline="0" dirty="0" smtClean="0"/>
              <a:t> atom i-1 (CLICK). This is actually very easy…</a:t>
            </a:r>
          </a:p>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24</a:t>
            </a:fld>
            <a:endParaRPr lang="en-US"/>
          </a:p>
        </p:txBody>
      </p:sp>
    </p:spTree>
    <p:extLst>
      <p:ext uri="{BB962C8B-B14F-4D97-AF65-F5344CB8AC3E}">
        <p14:creationId xmlns:p14="http://schemas.microsoft.com/office/powerpoint/2010/main" val="171335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go back to the</a:t>
            </a:r>
            <a:r>
              <a:rPr lang="en-US" baseline="0" dirty="0" smtClean="0"/>
              <a:t> original problem where we fix the relative position and orientation of the two end atoms 0 and n. Now if we have the local coordinate system of atom n (</a:t>
            </a:r>
            <a:r>
              <a:rPr lang="en-US" baseline="0" dirty="0" err="1" smtClean="0"/>
              <a:t>suv</a:t>
            </a:r>
            <a:r>
              <a:rPr lang="en-US" baseline="0" dirty="0" smtClean="0"/>
              <a:t>), we can transform it into atom 0 by sequentially applying the previous equation. Now since the relative position and orientation between these 2 atoms is fixed, so the (</a:t>
            </a:r>
            <a:r>
              <a:rPr lang="en-US" baseline="0" dirty="0" err="1" smtClean="0"/>
              <a:t>sn,un,vn</a:t>
            </a:r>
            <a:r>
              <a:rPr lang="en-US" baseline="0" dirty="0" smtClean="0"/>
              <a:t>) will be a constant in this equation set. Since they are vectors, we have 9 equations, but actually since this is an orthogonal system, the number of independent equations are actually 6. So, in order to solve this equation, we must have 6 independent variables; in other words, if our window size is n, there will be n-6 </a:t>
            </a:r>
            <a:r>
              <a:rPr lang="en-US" baseline="0" dirty="0" err="1" smtClean="0"/>
              <a:t>dof</a:t>
            </a:r>
            <a:r>
              <a:rPr lang="en-US" baseline="0" dirty="0" smtClean="0"/>
              <a:t> for our problem (CLICK).</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25</a:t>
            </a:fld>
            <a:endParaRPr lang="en-US"/>
          </a:p>
        </p:txBody>
      </p:sp>
    </p:spTree>
    <p:extLst>
      <p:ext uri="{BB962C8B-B14F-4D97-AF65-F5344CB8AC3E}">
        <p14:creationId xmlns:p14="http://schemas.microsoft.com/office/powerpoint/2010/main" val="2484542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a:t>
            </a:r>
            <a:r>
              <a:rPr lang="en-US" baseline="0" dirty="0" err="1" smtClean="0"/>
              <a:t>Scheraga</a:t>
            </a:r>
            <a:r>
              <a:rPr lang="en-US" baseline="0" dirty="0" smtClean="0"/>
              <a:t> was trying to solve this equation set for a window size of 6. First, they found that the last 2 angles can be separated from the system and finally they got this single G(omega) equation.</a:t>
            </a:r>
          </a:p>
          <a:p>
            <a:r>
              <a:rPr lang="en-US" dirty="0" smtClean="0"/>
              <a:t>This</a:t>
            </a:r>
            <a:r>
              <a:rPr lang="en-US" baseline="0" dirty="0" smtClean="0"/>
              <a:t> equation actually has 4 </a:t>
            </a:r>
            <a:r>
              <a:rPr lang="en-US" baseline="0" dirty="0" err="1" smtClean="0"/>
              <a:t>varibles</a:t>
            </a:r>
            <a:r>
              <a:rPr lang="en-US" baseline="0" dirty="0" smtClean="0"/>
              <a:t> (R1to R4), but </a:t>
            </a:r>
            <a:r>
              <a:rPr lang="en-US" baseline="0" dirty="0" err="1" smtClean="0"/>
              <a:t>Scheraga</a:t>
            </a:r>
            <a:r>
              <a:rPr lang="en-US" baseline="0" dirty="0" smtClean="0"/>
              <a:t> found that actually …, so now we have a single variable equation, and it seems that our life will be easier, but unfortunately, …</a:t>
            </a:r>
          </a:p>
        </p:txBody>
      </p:sp>
      <p:sp>
        <p:nvSpPr>
          <p:cNvPr id="4" name="Slide Number Placeholder 3"/>
          <p:cNvSpPr>
            <a:spLocks noGrp="1"/>
          </p:cNvSpPr>
          <p:nvPr>
            <p:ph type="sldNum" sz="quarter" idx="10"/>
          </p:nvPr>
        </p:nvSpPr>
        <p:spPr/>
        <p:txBody>
          <a:bodyPr/>
          <a:lstStyle/>
          <a:p>
            <a:fld id="{AD86C358-34CA-E743-BCD7-64F552D4AB7D}" type="slidenum">
              <a:rPr lang="en-US" smtClean="0"/>
              <a:t>26</a:t>
            </a:fld>
            <a:endParaRPr lang="en-US"/>
          </a:p>
        </p:txBody>
      </p:sp>
    </p:spTree>
    <p:extLst>
      <p:ext uri="{BB962C8B-B14F-4D97-AF65-F5344CB8AC3E}">
        <p14:creationId xmlns:p14="http://schemas.microsoft.com/office/powerpoint/2010/main" val="2617346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Scheraga’s</a:t>
            </a:r>
            <a:r>
              <a:rPr lang="en-US" dirty="0" smtClean="0"/>
              <a:t> local deformation problem was first systematically</a:t>
            </a:r>
            <a:r>
              <a:rPr lang="en-US" baseline="0" dirty="0" smtClean="0"/>
              <a:t> introduced into MC simulation about 20 years ago, which is called concerted rotation. For example, Dodd defined the concerted rotation as …</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27</a:t>
            </a:fld>
            <a:endParaRPr lang="en-US"/>
          </a:p>
        </p:txBody>
      </p:sp>
    </p:spTree>
    <p:extLst>
      <p:ext uri="{BB962C8B-B14F-4D97-AF65-F5344CB8AC3E}">
        <p14:creationId xmlns:p14="http://schemas.microsoft.com/office/powerpoint/2010/main" val="2556526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concerted rotation</a:t>
            </a:r>
            <a:r>
              <a:rPr lang="en-US" baseline="0" dirty="0" smtClean="0"/>
              <a:t> was introduced in MC with the following acceptance criterion. This acceptance criterion is a little bit different from the standard acceptance criterion we showed before, because it has to be modified to satisfy the detailed balance. For example, a </a:t>
            </a:r>
            <a:r>
              <a:rPr lang="en-US" baseline="0" dirty="0" err="1" smtClean="0"/>
              <a:t>Jacobian</a:t>
            </a:r>
            <a:r>
              <a:rPr lang="en-US" baseline="0" dirty="0" smtClean="0"/>
              <a:t> has to be included because the concerted rotation involves a coordinate transformation from omega to (</a:t>
            </a:r>
            <a:r>
              <a:rPr lang="en-US" baseline="0" dirty="0" err="1" smtClean="0"/>
              <a:t>suv</a:t>
            </a:r>
            <a:r>
              <a:rPr lang="en-US" baseline="0" dirty="0" smtClean="0"/>
              <a:t>), and alpha(</a:t>
            </a:r>
            <a:r>
              <a:rPr lang="en-US" baseline="0" dirty="0" err="1" smtClean="0"/>
              <a:t>cr</a:t>
            </a:r>
            <a:r>
              <a:rPr lang="en-US" baseline="0" dirty="0" smtClean="0"/>
              <a:t>) is the element of the underlying matrix of </a:t>
            </a:r>
            <a:r>
              <a:rPr lang="en-US" baseline="0" dirty="0" err="1" smtClean="0"/>
              <a:t>Marchov</a:t>
            </a:r>
            <a:r>
              <a:rPr lang="en-US" baseline="0" dirty="0" smtClean="0"/>
              <a:t> chain, and …</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28</a:t>
            </a:fld>
            <a:endParaRPr lang="en-US"/>
          </a:p>
        </p:txBody>
      </p:sp>
    </p:spTree>
    <p:extLst>
      <p:ext uri="{BB962C8B-B14F-4D97-AF65-F5344CB8AC3E}">
        <p14:creationId xmlns:p14="http://schemas.microsoft.com/office/powerpoint/2010/main" val="10259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MC</a:t>
            </a:r>
            <a:r>
              <a:rPr lang="en-US" baseline="0" dirty="0" smtClean="0"/>
              <a:t> simulation with concerted rotation has been implemented in CHARMM to model some protein systems, for example…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29</a:t>
            </a:fld>
            <a:endParaRPr lang="en-US"/>
          </a:p>
        </p:txBody>
      </p:sp>
    </p:spTree>
    <p:extLst>
      <p:ext uri="{BB962C8B-B14F-4D97-AF65-F5344CB8AC3E}">
        <p14:creationId xmlns:p14="http://schemas.microsoft.com/office/powerpoint/2010/main" val="4160342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a:t>
            </a:r>
            <a:r>
              <a:rPr lang="en-US" baseline="0" dirty="0" smtClean="0"/>
              <a:t> how they selected the dihedral window for the concerted rotation.</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30</a:t>
            </a:fld>
            <a:endParaRPr lang="en-US"/>
          </a:p>
        </p:txBody>
      </p:sp>
    </p:spTree>
    <p:extLst>
      <p:ext uri="{BB962C8B-B14F-4D97-AF65-F5344CB8AC3E}">
        <p14:creationId xmlns:p14="http://schemas.microsoft.com/office/powerpoint/2010/main" val="3370620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there is still a problem as we mentioned before:</a:t>
            </a:r>
            <a:r>
              <a:rPr lang="en-US" baseline="0" dirty="0" smtClean="0"/>
              <a:t> in some cases it is possible that…</a:t>
            </a:r>
          </a:p>
          <a:p>
            <a:r>
              <a:rPr lang="en-US" baseline="0" dirty="0" smtClean="0"/>
              <a:t>Later, </a:t>
            </a:r>
            <a:r>
              <a:rPr lang="en-US" baseline="0" dirty="0" err="1" smtClean="0"/>
              <a:t>Karplus</a:t>
            </a:r>
            <a:r>
              <a:rPr lang="en-US" baseline="0" dirty="0" smtClean="0"/>
              <a:t> found out that this problem can normally be solved by provide a small variation to the bond angle within the range of concerted rotation.</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33</a:t>
            </a:fld>
            <a:endParaRPr lang="en-US"/>
          </a:p>
        </p:txBody>
      </p:sp>
    </p:spTree>
    <p:extLst>
      <p:ext uri="{BB962C8B-B14F-4D97-AF65-F5344CB8AC3E}">
        <p14:creationId xmlns:p14="http://schemas.microsoft.com/office/powerpoint/2010/main" val="3866412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angle-variation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algorithm is covering a significantly wider range of structures than the CR method.</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34</a:t>
            </a:fld>
            <a:endParaRPr lang="en-US"/>
          </a:p>
        </p:txBody>
      </p:sp>
    </p:spTree>
    <p:extLst>
      <p:ext uri="{BB962C8B-B14F-4D97-AF65-F5344CB8AC3E}">
        <p14:creationId xmlns:p14="http://schemas.microsoft.com/office/powerpoint/2010/main" val="19954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full length SLD profile of the</a:t>
            </a:r>
            <a:r>
              <a:rPr lang="en-US" baseline="0" dirty="0" smtClean="0"/>
              <a:t> compact gag based on the experimental data. It is mainly composed of 5 regions…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5</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Actually the </a:t>
            </a:r>
            <a:r>
              <a:rPr lang="en-US" sz="1200" kern="1200" baseline="0" dirty="0" smtClean="0">
                <a:solidFill>
                  <a:schemeClr val="tx1"/>
                </a:solidFill>
                <a:effectLst/>
                <a:latin typeface="+mn-lt"/>
                <a:ea typeface="+mn-ea"/>
                <a:cs typeface="+mn-cs"/>
              </a:rPr>
              <a:t>concerted rotations is not the only method to solve the local deformation problem. In MMC, there is an algorithm called…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principle underlying this method is rather simple……In other words, the smaller the extension of the molecule perpendicular to this axis is, the larger we set the angle range of random rotation. </a:t>
            </a:r>
            <a:endParaRPr lang="en-US" dirty="0" smtClean="0"/>
          </a:p>
        </p:txBody>
      </p:sp>
      <p:sp>
        <p:nvSpPr>
          <p:cNvPr id="4" name="Slide Number Placeholder 3"/>
          <p:cNvSpPr>
            <a:spLocks noGrp="1"/>
          </p:cNvSpPr>
          <p:nvPr>
            <p:ph type="sldNum" sz="quarter" idx="10"/>
          </p:nvPr>
        </p:nvSpPr>
        <p:spPr/>
        <p:txBody>
          <a:bodyPr/>
          <a:lstStyle/>
          <a:p>
            <a:fld id="{AD86C358-34CA-E743-BCD7-64F552D4AB7D}" type="slidenum">
              <a:rPr lang="en-US" smtClean="0"/>
              <a:t>35</a:t>
            </a:fld>
            <a:endParaRPr lang="en-US"/>
          </a:p>
        </p:txBody>
      </p:sp>
    </p:spTree>
    <p:extLst>
      <p:ext uri="{BB962C8B-B14F-4D97-AF65-F5344CB8AC3E}">
        <p14:creationId xmlns:p14="http://schemas.microsoft.com/office/powerpoint/2010/main" val="583496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SASSIE Phase</a:t>
            </a:r>
            <a:r>
              <a:rPr lang="en-US" baseline="0" dirty="0" smtClean="0"/>
              <a:t> 2, we are not only trying to do the local relaxation after a dihedral rotation; we are also trying to include more comprehensive move sets so that our program will become more flexible and adaptable. So I am </a:t>
            </a:r>
            <a:r>
              <a:rPr lang="en-US" baseline="0" dirty="0" err="1" smtClean="0"/>
              <a:t>gonna</a:t>
            </a:r>
            <a:r>
              <a:rPr lang="en-US" baseline="0" dirty="0" smtClean="0"/>
              <a:t> introduce several more MC move sets and methods in the next couple of slides.</a:t>
            </a:r>
          </a:p>
          <a:p>
            <a:r>
              <a:rPr lang="en-US" baseline="0" dirty="0" smtClean="0"/>
              <a:t>One is called lattice model. It is actually a CG model which will place the protein CA atoms on a 3D grid. The grid spacing is 1.7A, and the CA atoms are sequentially placed on the (2,1,0) grid points so that the atomic distance will be 3.8A, which is the standard CA distance in protein. Each residue is composed of 7 grid points so that the overlap could be avoided during the simulation. The move set for this CG model can be defined based on the geometry of its adjacent grid points.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36</a:t>
            </a:fld>
            <a:endParaRPr lang="en-US"/>
          </a:p>
        </p:txBody>
      </p:sp>
    </p:spTree>
    <p:extLst>
      <p:ext uri="{BB962C8B-B14F-4D97-AF65-F5344CB8AC3E}">
        <p14:creationId xmlns:p14="http://schemas.microsoft.com/office/powerpoint/2010/main" val="704793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 CG model for protein, there are</a:t>
            </a:r>
            <a:r>
              <a:rPr lang="en-US" baseline="0" dirty="0" smtClean="0"/>
              <a:t> also some CG model for nucleic acid which has been used for MC simulation. For example, </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37</a:t>
            </a:fld>
            <a:endParaRPr lang="en-US"/>
          </a:p>
        </p:txBody>
      </p:sp>
    </p:spTree>
    <p:extLst>
      <p:ext uri="{BB962C8B-B14F-4D97-AF65-F5344CB8AC3E}">
        <p14:creationId xmlns:p14="http://schemas.microsoft.com/office/powerpoint/2010/main" val="3190687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38</a:t>
            </a:fld>
            <a:endParaRPr lang="en-US"/>
          </a:p>
        </p:txBody>
      </p:sp>
    </p:spTree>
    <p:extLst>
      <p:ext uri="{BB962C8B-B14F-4D97-AF65-F5344CB8AC3E}">
        <p14:creationId xmlns:p14="http://schemas.microsoft.com/office/powerpoint/2010/main" val="120410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summary, in SASSIE Phase</a:t>
            </a:r>
            <a:r>
              <a:rPr lang="en-US" baseline="0" dirty="0" smtClean="0"/>
              <a:t> 2, we may include some of the above move sets or methods to make our SASSIE more comprehensive.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39</a:t>
            </a:fld>
            <a:endParaRPr lang="en-US"/>
          </a:p>
        </p:txBody>
      </p:sp>
    </p:spTree>
    <p:extLst>
      <p:ext uri="{BB962C8B-B14F-4D97-AF65-F5344CB8AC3E}">
        <p14:creationId xmlns:p14="http://schemas.microsoft.com/office/powerpoint/2010/main" val="2798406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here we are more interested in modeling the protein region, but it looks like it has some penetration from the protein to the head group.</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6</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first of all, we modeled the head group SLD by a Gaussian, and then subtract this Gaussian from the protein SLD and so we have a red curve here, and the SLD profile will be fit into this red curve.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7</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present</a:t>
            </a:r>
            <a:r>
              <a:rPr lang="en-US" baseline="0" dirty="0" smtClean="0"/>
              <a:t> gag is in a compact form, where the nucleic acid has been removed and the NC domain is likely to be folded back to the membrane and become compact, we first generated 4 structure ensembles based on different </a:t>
            </a:r>
            <a:r>
              <a:rPr lang="en-US" baseline="0" dirty="0" err="1" smtClean="0"/>
              <a:t>Rg</a:t>
            </a:r>
            <a:r>
              <a:rPr lang="en-US" baseline="0" dirty="0" smtClean="0"/>
              <a:t> values…</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8</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9</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Testing is an important part in modern computer</a:t>
            </a:r>
            <a:r>
              <a:rPr lang="en-US" sz="1200" kern="1200" baseline="0" dirty="0" smtClean="0">
                <a:solidFill>
                  <a:schemeClr val="tx1"/>
                </a:solidFill>
                <a:latin typeface="+mn-lt"/>
                <a:ea typeface="+mn-ea"/>
                <a:cs typeface="+mn-cs"/>
              </a:rPr>
              <a:t> software. It is used to </a:t>
            </a:r>
            <a:r>
              <a:rPr lang="en-US" sz="1200" kern="1200" dirty="0" smtClean="0">
                <a:solidFill>
                  <a:schemeClr val="tx1"/>
                </a:solidFill>
                <a:latin typeface="+mn-lt"/>
                <a:ea typeface="+mn-ea"/>
                <a:cs typeface="+mn-cs"/>
              </a:rPr>
              <a:t>identify the correctness, completeness, security, and quality of the computer software. In modern software</a:t>
            </a:r>
            <a:r>
              <a:rPr lang="en-US" sz="1200" kern="1200" baseline="0" dirty="0" smtClean="0">
                <a:solidFill>
                  <a:schemeClr val="tx1"/>
                </a:solidFill>
                <a:latin typeface="+mn-lt"/>
                <a:ea typeface="+mn-ea"/>
                <a:cs typeface="+mn-cs"/>
              </a:rPr>
              <a:t> development, testing takes about 35-40% of the efforts, and so we want to formally incorporate it into our </a:t>
            </a:r>
            <a:r>
              <a:rPr lang="en-US" sz="1200" kern="1200" baseline="0" dirty="0" err="1" smtClean="0">
                <a:solidFill>
                  <a:schemeClr val="tx1"/>
                </a:solidFill>
                <a:latin typeface="+mn-lt"/>
                <a:ea typeface="+mn-ea"/>
                <a:cs typeface="+mn-cs"/>
              </a:rPr>
              <a:t>sassie</a:t>
            </a:r>
            <a:r>
              <a:rPr lang="en-US" sz="1200" kern="1200" baseline="0" dirty="0" smtClean="0">
                <a:solidFill>
                  <a:schemeClr val="tx1"/>
                </a:solidFill>
                <a:latin typeface="+mn-lt"/>
                <a:ea typeface="+mn-ea"/>
                <a:cs typeface="+mn-cs"/>
              </a:rPr>
              <a:t> suite.</a:t>
            </a:r>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10</a:t>
            </a:fld>
            <a:endParaRPr lang="en-US"/>
          </a:p>
        </p:txBody>
      </p:sp>
    </p:spTree>
    <p:extLst>
      <p:ext uri="{BB962C8B-B14F-4D97-AF65-F5344CB8AC3E}">
        <p14:creationId xmlns:p14="http://schemas.microsoft.com/office/powerpoint/2010/main" val="477749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6C358-34CA-E743-BCD7-64F552D4AB7D}" type="slidenum">
              <a:rPr lang="en-US" smtClean="0"/>
              <a:t>11</a:t>
            </a:fld>
            <a:endParaRPr lang="en-US"/>
          </a:p>
        </p:txBody>
      </p:sp>
    </p:spTree>
    <p:extLst>
      <p:ext uri="{BB962C8B-B14F-4D97-AF65-F5344CB8AC3E}">
        <p14:creationId xmlns:p14="http://schemas.microsoft.com/office/powerpoint/2010/main" val="47774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2/17/12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22.png"/><Relationship Id="rId5" Type="http://schemas.openxmlformats.org/officeDocument/2006/relationships/image" Target="../media/image31.png"/><Relationship Id="rId6" Type="http://schemas.openxmlformats.org/officeDocument/2006/relationships/oleObject" Target="../embeddings/oleObject3.bin"/><Relationship Id="rId7" Type="http://schemas.openxmlformats.org/officeDocument/2006/relationships/image" Target="../media/image29.emf"/><Relationship Id="rId8" Type="http://schemas.openxmlformats.org/officeDocument/2006/relationships/image" Target="../media/image32.png"/><Relationship Id="rId9" Type="http://schemas.openxmlformats.org/officeDocument/2006/relationships/oleObject" Target="../embeddings/oleObject4.bin"/><Relationship Id="rId10"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oleObject" Target="../embeddings/oleObject1.bin"/><Relationship Id="rId9" Type="http://schemas.openxmlformats.org/officeDocument/2006/relationships/image" Target="../media/image6.emf"/><Relationship Id="rId10"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918" y="1574145"/>
            <a:ext cx="6753020" cy="1724867"/>
          </a:xfrm>
        </p:spPr>
        <p:txBody>
          <a:bodyPr/>
          <a:lstStyle/>
          <a:p>
            <a:r>
              <a:rPr lang="en-US" dirty="0" smtClean="0"/>
              <a:t>SASSIE 1.0</a:t>
            </a:r>
            <a:endParaRPr lang="en-US" dirty="0"/>
          </a:p>
        </p:txBody>
      </p:sp>
      <p:sp>
        <p:nvSpPr>
          <p:cNvPr id="3" name="Subtitle 2"/>
          <p:cNvSpPr>
            <a:spLocks noGrp="1"/>
          </p:cNvSpPr>
          <p:nvPr>
            <p:ph type="subTitle" idx="1"/>
          </p:nvPr>
        </p:nvSpPr>
        <p:spPr/>
        <p:txBody>
          <a:bodyPr>
            <a:normAutofit lnSpcReduction="10000"/>
          </a:bodyPr>
          <a:lstStyle/>
          <a:p>
            <a:r>
              <a:rPr lang="en-US" sz="2800" dirty="0" smtClean="0"/>
              <a:t>Outline, new SLD module, and its testing suite</a:t>
            </a:r>
            <a:endParaRPr lang="en-US" sz="2800" dirty="0"/>
          </a:p>
        </p:txBody>
      </p:sp>
    </p:spTree>
    <p:extLst>
      <p:ext uri="{BB962C8B-B14F-4D97-AF65-F5344CB8AC3E}">
        <p14:creationId xmlns:p14="http://schemas.microsoft.com/office/powerpoint/2010/main" val="2849086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ext uri="{D42A27DB-BD31-4B8C-83A1-F6EECF244321}">
                <p14:modId xmlns:p14="http://schemas.microsoft.com/office/powerpoint/2010/main" val="2435685885"/>
              </p:ext>
            </p:extLst>
          </p:nvPr>
        </p:nvGraphicFramePr>
        <p:xfrm>
          <a:off x="243413" y="423332"/>
          <a:ext cx="5037668" cy="3556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549275" y="107576"/>
            <a:ext cx="8042276" cy="1336956"/>
          </a:xfrm>
        </p:spPr>
        <p:txBody>
          <a:bodyPr/>
          <a:lstStyle/>
          <a:p>
            <a:pPr algn="l"/>
            <a:r>
              <a:rPr lang="en-US" dirty="0" smtClean="0"/>
              <a:t>SASSIE testing suite</a:t>
            </a:r>
            <a:endParaRPr lang="en-US" dirty="0"/>
          </a:p>
        </p:txBody>
      </p:sp>
    </p:spTree>
    <p:extLst>
      <p:ext uri="{BB962C8B-B14F-4D97-AF65-F5344CB8AC3E}">
        <p14:creationId xmlns:p14="http://schemas.microsoft.com/office/powerpoint/2010/main" val="6801394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testing suite</a:t>
            </a:r>
            <a:endParaRPr lang="en-US" dirty="0"/>
          </a:p>
        </p:txBody>
      </p:sp>
      <p:graphicFrame>
        <p:nvGraphicFramePr>
          <p:cNvPr id="6" name="Diagram 5"/>
          <p:cNvGraphicFramePr/>
          <p:nvPr>
            <p:extLst>
              <p:ext uri="{D42A27DB-BD31-4B8C-83A1-F6EECF244321}">
                <p14:modId xmlns:p14="http://schemas.microsoft.com/office/powerpoint/2010/main" val="3169805762"/>
              </p:ext>
            </p:extLst>
          </p:nvPr>
        </p:nvGraphicFramePr>
        <p:xfrm>
          <a:off x="243414" y="-84667"/>
          <a:ext cx="8628947" cy="5312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a:spLocks noGrp="1"/>
          </p:cNvSpPr>
          <p:nvPr>
            <p:ph idx="1"/>
          </p:nvPr>
        </p:nvSpPr>
        <p:spPr>
          <a:xfrm>
            <a:off x="549275" y="3915833"/>
            <a:ext cx="8042276" cy="1746250"/>
          </a:xfrm>
        </p:spPr>
        <p:txBody>
          <a:bodyPr>
            <a:normAutofit/>
          </a:bodyPr>
          <a:lstStyle/>
          <a:p>
            <a:r>
              <a:rPr lang="en-US" dirty="0" smtClean="0"/>
              <a:t>~20,000 </a:t>
            </a:r>
            <a:r>
              <a:rPr lang="en-US" dirty="0"/>
              <a:t>lines </a:t>
            </a:r>
            <a:r>
              <a:rPr lang="en-US" dirty="0" smtClean="0"/>
              <a:t>of testing codes</a:t>
            </a:r>
          </a:p>
          <a:p>
            <a:r>
              <a:rPr lang="en-US" dirty="0" smtClean="0"/>
              <a:t>~1,000 testing modules</a:t>
            </a:r>
          </a:p>
        </p:txBody>
      </p:sp>
    </p:spTree>
    <p:extLst>
      <p:ext uri="{BB962C8B-B14F-4D97-AF65-F5344CB8AC3E}">
        <p14:creationId xmlns:p14="http://schemas.microsoft.com/office/powerpoint/2010/main" val="118391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testing suite</a:t>
            </a:r>
            <a:endParaRPr lang="en-US" dirty="0"/>
          </a:p>
        </p:txBody>
      </p:sp>
      <p:graphicFrame>
        <p:nvGraphicFramePr>
          <p:cNvPr id="8" name="Diagram 7"/>
          <p:cNvGraphicFramePr/>
          <p:nvPr>
            <p:extLst>
              <p:ext uri="{D42A27DB-BD31-4B8C-83A1-F6EECF244321}">
                <p14:modId xmlns:p14="http://schemas.microsoft.com/office/powerpoint/2010/main" val="3436500415"/>
              </p:ext>
            </p:extLst>
          </p:nvPr>
        </p:nvGraphicFramePr>
        <p:xfrm>
          <a:off x="264584" y="1444533"/>
          <a:ext cx="8445500" cy="4450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71447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testing suite</a:t>
            </a:r>
            <a:endParaRPr lang="en-US" dirty="0"/>
          </a:p>
        </p:txBody>
      </p:sp>
      <p:pic>
        <p:nvPicPr>
          <p:cNvPr id="3" name="Picture 2" descr="Screen Shot 2012-02-17 at 10.22.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33" y="1444532"/>
            <a:ext cx="7497233" cy="4540911"/>
          </a:xfrm>
          <a:prstGeom prst="rect">
            <a:avLst/>
          </a:prstGeom>
        </p:spPr>
      </p:pic>
    </p:spTree>
    <p:extLst>
      <p:ext uri="{BB962C8B-B14F-4D97-AF65-F5344CB8AC3E}">
        <p14:creationId xmlns:p14="http://schemas.microsoft.com/office/powerpoint/2010/main" val="2484873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918" y="1574145"/>
            <a:ext cx="6753020" cy="1724867"/>
          </a:xfrm>
        </p:spPr>
        <p:txBody>
          <a:bodyPr/>
          <a:lstStyle/>
          <a:p>
            <a:r>
              <a:rPr lang="en-US" dirty="0" smtClean="0"/>
              <a:t>SASSIE Phase 2</a:t>
            </a:r>
            <a:endParaRPr lang="en-US" dirty="0"/>
          </a:p>
        </p:txBody>
      </p:sp>
      <p:sp>
        <p:nvSpPr>
          <p:cNvPr id="3" name="Subtitle 2"/>
          <p:cNvSpPr>
            <a:spLocks noGrp="1"/>
          </p:cNvSpPr>
          <p:nvPr>
            <p:ph type="subTitle" idx="1"/>
          </p:nvPr>
        </p:nvSpPr>
        <p:spPr/>
        <p:txBody>
          <a:bodyPr>
            <a:normAutofit/>
          </a:bodyPr>
          <a:lstStyle/>
          <a:p>
            <a:r>
              <a:rPr lang="en-US" sz="2800" dirty="0" smtClean="0"/>
              <a:t>Comprehensive Monte Carlo</a:t>
            </a:r>
            <a:endParaRPr lang="en-US" sz="2800" dirty="0"/>
          </a:p>
        </p:txBody>
      </p:sp>
    </p:spTree>
    <p:extLst>
      <p:ext uri="{BB962C8B-B14F-4D97-AF65-F5344CB8AC3E}">
        <p14:creationId xmlns:p14="http://schemas.microsoft.com/office/powerpoint/2010/main" val="30845486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834" y="107576"/>
            <a:ext cx="8784166" cy="1336956"/>
          </a:xfrm>
        </p:spPr>
        <p:txBody>
          <a:bodyPr/>
          <a:lstStyle/>
          <a:p>
            <a:pPr algn="l"/>
            <a:r>
              <a:rPr lang="en-US" sz="4000" dirty="0"/>
              <a:t>C</a:t>
            </a:r>
            <a:r>
              <a:rPr lang="en-US" sz="4000" dirty="0" smtClean="0"/>
              <a:t>onformation sampling in SASSIE</a:t>
            </a:r>
            <a:endParaRPr lang="en-US" sz="4000" dirty="0"/>
          </a:p>
        </p:txBody>
      </p:sp>
      <p:grpSp>
        <p:nvGrpSpPr>
          <p:cNvPr id="14" name="Group 13"/>
          <p:cNvGrpSpPr/>
          <p:nvPr/>
        </p:nvGrpSpPr>
        <p:grpSpPr>
          <a:xfrm>
            <a:off x="2190750" y="2222502"/>
            <a:ext cx="4089400" cy="1291167"/>
            <a:chOff x="2042583" y="3238500"/>
            <a:chExt cx="4089400" cy="1291167"/>
          </a:xfrm>
        </p:grpSpPr>
        <p:sp>
          <p:nvSpPr>
            <p:cNvPr id="5" name="Oval 4"/>
            <p:cNvSpPr/>
            <p:nvPr/>
          </p:nvSpPr>
          <p:spPr>
            <a:xfrm>
              <a:off x="2042583" y="3238500"/>
              <a:ext cx="1365250" cy="12911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66733" y="3238500"/>
              <a:ext cx="1365250" cy="12911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397250" y="3630083"/>
              <a:ext cx="1386550" cy="751417"/>
            </a:xfrm>
            <a:custGeom>
              <a:avLst/>
              <a:gdLst>
                <a:gd name="connsiteX0" fmla="*/ 0 w 1386550"/>
                <a:gd name="connsiteY0" fmla="*/ 317500 h 751417"/>
                <a:gd name="connsiteX1" fmla="*/ 52917 w 1386550"/>
                <a:gd name="connsiteY1" fmla="*/ 285750 h 751417"/>
                <a:gd name="connsiteX2" fmla="*/ 63500 w 1386550"/>
                <a:gd name="connsiteY2" fmla="*/ 254000 h 751417"/>
                <a:gd name="connsiteX3" fmla="*/ 105833 w 1386550"/>
                <a:gd name="connsiteY3" fmla="*/ 190500 h 751417"/>
                <a:gd name="connsiteX4" fmla="*/ 116417 w 1386550"/>
                <a:gd name="connsiteY4" fmla="*/ 158750 h 751417"/>
                <a:gd name="connsiteX5" fmla="*/ 148167 w 1386550"/>
                <a:gd name="connsiteY5" fmla="*/ 137584 h 751417"/>
                <a:gd name="connsiteX6" fmla="*/ 201083 w 1386550"/>
                <a:gd name="connsiteY6" fmla="*/ 21167 h 751417"/>
                <a:gd name="connsiteX7" fmla="*/ 264583 w 1386550"/>
                <a:gd name="connsiteY7" fmla="*/ 0 h 751417"/>
                <a:gd name="connsiteX8" fmla="*/ 328083 w 1386550"/>
                <a:gd name="connsiteY8" fmla="*/ 10584 h 751417"/>
                <a:gd name="connsiteX9" fmla="*/ 349250 w 1386550"/>
                <a:gd name="connsiteY9" fmla="*/ 42334 h 751417"/>
                <a:gd name="connsiteX10" fmla="*/ 381000 w 1386550"/>
                <a:gd name="connsiteY10" fmla="*/ 74084 h 751417"/>
                <a:gd name="connsiteX11" fmla="*/ 423333 w 1386550"/>
                <a:gd name="connsiteY11" fmla="*/ 137584 h 751417"/>
                <a:gd name="connsiteX12" fmla="*/ 444500 w 1386550"/>
                <a:gd name="connsiteY12" fmla="*/ 169334 h 751417"/>
                <a:gd name="connsiteX13" fmla="*/ 465667 w 1386550"/>
                <a:gd name="connsiteY13" fmla="*/ 201084 h 751417"/>
                <a:gd name="connsiteX14" fmla="*/ 497417 w 1386550"/>
                <a:gd name="connsiteY14" fmla="*/ 222250 h 751417"/>
                <a:gd name="connsiteX15" fmla="*/ 518583 w 1386550"/>
                <a:gd name="connsiteY15" fmla="*/ 264584 h 751417"/>
                <a:gd name="connsiteX16" fmla="*/ 529167 w 1386550"/>
                <a:gd name="connsiteY16" fmla="*/ 296334 h 751417"/>
                <a:gd name="connsiteX17" fmla="*/ 571500 w 1386550"/>
                <a:gd name="connsiteY17" fmla="*/ 338667 h 751417"/>
                <a:gd name="connsiteX18" fmla="*/ 592667 w 1386550"/>
                <a:gd name="connsiteY18" fmla="*/ 370417 h 751417"/>
                <a:gd name="connsiteX19" fmla="*/ 666750 w 1386550"/>
                <a:gd name="connsiteY19" fmla="*/ 412750 h 751417"/>
                <a:gd name="connsiteX20" fmla="*/ 740833 w 1386550"/>
                <a:gd name="connsiteY20" fmla="*/ 444500 h 751417"/>
                <a:gd name="connsiteX21" fmla="*/ 910167 w 1386550"/>
                <a:gd name="connsiteY21" fmla="*/ 455084 h 751417"/>
                <a:gd name="connsiteX22" fmla="*/ 952500 w 1386550"/>
                <a:gd name="connsiteY22" fmla="*/ 465667 h 751417"/>
                <a:gd name="connsiteX23" fmla="*/ 973667 w 1386550"/>
                <a:gd name="connsiteY23" fmla="*/ 497417 h 751417"/>
                <a:gd name="connsiteX24" fmla="*/ 994833 w 1386550"/>
                <a:gd name="connsiteY24" fmla="*/ 582084 h 751417"/>
                <a:gd name="connsiteX25" fmla="*/ 1005417 w 1386550"/>
                <a:gd name="connsiteY25" fmla="*/ 613834 h 751417"/>
                <a:gd name="connsiteX26" fmla="*/ 1068917 w 1386550"/>
                <a:gd name="connsiteY26" fmla="*/ 666750 h 751417"/>
                <a:gd name="connsiteX27" fmla="*/ 1100667 w 1386550"/>
                <a:gd name="connsiteY27" fmla="*/ 677334 h 751417"/>
                <a:gd name="connsiteX28" fmla="*/ 1143000 w 1386550"/>
                <a:gd name="connsiteY28" fmla="*/ 698500 h 751417"/>
                <a:gd name="connsiteX29" fmla="*/ 1174750 w 1386550"/>
                <a:gd name="connsiteY29" fmla="*/ 709084 h 751417"/>
                <a:gd name="connsiteX30" fmla="*/ 1206500 w 1386550"/>
                <a:gd name="connsiteY30" fmla="*/ 730250 h 751417"/>
                <a:gd name="connsiteX31" fmla="*/ 1248833 w 1386550"/>
                <a:gd name="connsiteY31" fmla="*/ 751417 h 751417"/>
                <a:gd name="connsiteX32" fmla="*/ 1312333 w 1386550"/>
                <a:gd name="connsiteY32" fmla="*/ 730250 h 751417"/>
                <a:gd name="connsiteX33" fmla="*/ 1322917 w 1386550"/>
                <a:gd name="connsiteY33" fmla="*/ 698500 h 751417"/>
                <a:gd name="connsiteX34" fmla="*/ 1354667 w 1386550"/>
                <a:gd name="connsiteY34" fmla="*/ 613834 h 751417"/>
                <a:gd name="connsiteX35" fmla="*/ 1365250 w 1386550"/>
                <a:gd name="connsiteY35" fmla="*/ 433917 h 751417"/>
                <a:gd name="connsiteX36" fmla="*/ 1386417 w 1386550"/>
                <a:gd name="connsiteY36" fmla="*/ 370417 h 7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550" h="751417">
                  <a:moveTo>
                    <a:pt x="0" y="317500"/>
                  </a:moveTo>
                  <a:cubicBezTo>
                    <a:pt x="17639" y="306917"/>
                    <a:pt x="38372" y="300295"/>
                    <a:pt x="52917" y="285750"/>
                  </a:cubicBezTo>
                  <a:cubicBezTo>
                    <a:pt x="60805" y="277862"/>
                    <a:pt x="58082" y="263752"/>
                    <a:pt x="63500" y="254000"/>
                  </a:cubicBezTo>
                  <a:cubicBezTo>
                    <a:pt x="75854" y="231762"/>
                    <a:pt x="97788" y="214634"/>
                    <a:pt x="105833" y="190500"/>
                  </a:cubicBezTo>
                  <a:cubicBezTo>
                    <a:pt x="109361" y="179917"/>
                    <a:pt x="109448" y="167461"/>
                    <a:pt x="116417" y="158750"/>
                  </a:cubicBezTo>
                  <a:cubicBezTo>
                    <a:pt x="124363" y="148818"/>
                    <a:pt x="137584" y="144639"/>
                    <a:pt x="148167" y="137584"/>
                  </a:cubicBezTo>
                  <a:cubicBezTo>
                    <a:pt x="154492" y="105959"/>
                    <a:pt x="161849" y="34245"/>
                    <a:pt x="201083" y="21167"/>
                  </a:cubicBezTo>
                  <a:lnTo>
                    <a:pt x="264583" y="0"/>
                  </a:lnTo>
                  <a:cubicBezTo>
                    <a:pt x="285750" y="3528"/>
                    <a:pt x="308890" y="987"/>
                    <a:pt x="328083" y="10584"/>
                  </a:cubicBezTo>
                  <a:cubicBezTo>
                    <a:pt x="339460" y="16272"/>
                    <a:pt x="341107" y="32563"/>
                    <a:pt x="349250" y="42334"/>
                  </a:cubicBezTo>
                  <a:cubicBezTo>
                    <a:pt x="358832" y="53832"/>
                    <a:pt x="371811" y="62270"/>
                    <a:pt x="381000" y="74084"/>
                  </a:cubicBezTo>
                  <a:cubicBezTo>
                    <a:pt x="396618" y="94164"/>
                    <a:pt x="409222" y="116417"/>
                    <a:pt x="423333" y="137584"/>
                  </a:cubicBezTo>
                  <a:lnTo>
                    <a:pt x="444500" y="169334"/>
                  </a:lnTo>
                  <a:cubicBezTo>
                    <a:pt x="451556" y="179917"/>
                    <a:pt x="455084" y="194029"/>
                    <a:pt x="465667" y="201084"/>
                  </a:cubicBezTo>
                  <a:lnTo>
                    <a:pt x="497417" y="222250"/>
                  </a:lnTo>
                  <a:cubicBezTo>
                    <a:pt x="504472" y="236361"/>
                    <a:pt x="512368" y="250083"/>
                    <a:pt x="518583" y="264584"/>
                  </a:cubicBezTo>
                  <a:cubicBezTo>
                    <a:pt x="522977" y="274838"/>
                    <a:pt x="522683" y="287256"/>
                    <a:pt x="529167" y="296334"/>
                  </a:cubicBezTo>
                  <a:cubicBezTo>
                    <a:pt x="540766" y="312573"/>
                    <a:pt x="558513" y="323515"/>
                    <a:pt x="571500" y="338667"/>
                  </a:cubicBezTo>
                  <a:cubicBezTo>
                    <a:pt x="579778" y="348324"/>
                    <a:pt x="583673" y="361423"/>
                    <a:pt x="592667" y="370417"/>
                  </a:cubicBezTo>
                  <a:cubicBezTo>
                    <a:pt x="609859" y="387609"/>
                    <a:pt x="647378" y="401680"/>
                    <a:pt x="666750" y="412750"/>
                  </a:cubicBezTo>
                  <a:cubicBezTo>
                    <a:pt x="704251" y="434179"/>
                    <a:pt x="693423" y="439759"/>
                    <a:pt x="740833" y="444500"/>
                  </a:cubicBezTo>
                  <a:cubicBezTo>
                    <a:pt x="797107" y="450127"/>
                    <a:pt x="853722" y="451556"/>
                    <a:pt x="910167" y="455084"/>
                  </a:cubicBezTo>
                  <a:cubicBezTo>
                    <a:pt x="924278" y="458612"/>
                    <a:pt x="940398" y="457599"/>
                    <a:pt x="952500" y="465667"/>
                  </a:cubicBezTo>
                  <a:cubicBezTo>
                    <a:pt x="963083" y="472723"/>
                    <a:pt x="967979" y="486040"/>
                    <a:pt x="973667" y="497417"/>
                  </a:cubicBezTo>
                  <a:cubicBezTo>
                    <a:pt x="985763" y="521608"/>
                    <a:pt x="988795" y="557933"/>
                    <a:pt x="994833" y="582084"/>
                  </a:cubicBezTo>
                  <a:cubicBezTo>
                    <a:pt x="997539" y="592907"/>
                    <a:pt x="999229" y="604552"/>
                    <a:pt x="1005417" y="613834"/>
                  </a:cubicBezTo>
                  <a:cubicBezTo>
                    <a:pt x="1017121" y="631390"/>
                    <a:pt x="1049392" y="656988"/>
                    <a:pt x="1068917" y="666750"/>
                  </a:cubicBezTo>
                  <a:cubicBezTo>
                    <a:pt x="1078895" y="671739"/>
                    <a:pt x="1090413" y="672939"/>
                    <a:pt x="1100667" y="677334"/>
                  </a:cubicBezTo>
                  <a:cubicBezTo>
                    <a:pt x="1115168" y="683549"/>
                    <a:pt x="1128499" y="692285"/>
                    <a:pt x="1143000" y="698500"/>
                  </a:cubicBezTo>
                  <a:cubicBezTo>
                    <a:pt x="1153254" y="702895"/>
                    <a:pt x="1164772" y="704095"/>
                    <a:pt x="1174750" y="709084"/>
                  </a:cubicBezTo>
                  <a:cubicBezTo>
                    <a:pt x="1186127" y="714772"/>
                    <a:pt x="1195456" y="723939"/>
                    <a:pt x="1206500" y="730250"/>
                  </a:cubicBezTo>
                  <a:cubicBezTo>
                    <a:pt x="1220198" y="738077"/>
                    <a:pt x="1234722" y="744361"/>
                    <a:pt x="1248833" y="751417"/>
                  </a:cubicBezTo>
                  <a:cubicBezTo>
                    <a:pt x="1270000" y="744361"/>
                    <a:pt x="1294177" y="743218"/>
                    <a:pt x="1312333" y="730250"/>
                  </a:cubicBezTo>
                  <a:cubicBezTo>
                    <a:pt x="1321411" y="723766"/>
                    <a:pt x="1318522" y="708754"/>
                    <a:pt x="1322917" y="698500"/>
                  </a:cubicBezTo>
                  <a:cubicBezTo>
                    <a:pt x="1356122" y="621022"/>
                    <a:pt x="1335154" y="691880"/>
                    <a:pt x="1354667" y="613834"/>
                  </a:cubicBezTo>
                  <a:cubicBezTo>
                    <a:pt x="1358195" y="553862"/>
                    <a:pt x="1356754" y="493389"/>
                    <a:pt x="1365250" y="433917"/>
                  </a:cubicBezTo>
                  <a:cubicBezTo>
                    <a:pt x="1389572" y="263660"/>
                    <a:pt x="1386417" y="461749"/>
                    <a:pt x="1386417" y="3704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Content Placeholder 2"/>
          <p:cNvSpPr txBox="1">
            <a:spLocks/>
          </p:cNvSpPr>
          <p:nvPr/>
        </p:nvSpPr>
        <p:spPr>
          <a:xfrm>
            <a:off x="701675" y="3784602"/>
            <a:ext cx="8042276" cy="3009899"/>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Randomly </a:t>
            </a:r>
            <a:r>
              <a:rPr lang="en-US" dirty="0" smtClean="0"/>
              <a:t>choose </a:t>
            </a:r>
            <a:r>
              <a:rPr lang="en-US" dirty="0"/>
              <a:t>an angle within the given ranges;</a:t>
            </a:r>
          </a:p>
          <a:p>
            <a:r>
              <a:rPr lang="en-US" dirty="0"/>
              <a:t>Sample the backbone dihedral angle based on Boltzmann criterion;</a:t>
            </a:r>
          </a:p>
          <a:p>
            <a:r>
              <a:rPr lang="en-US" dirty="0" smtClean="0"/>
              <a:t>Minimize the </a:t>
            </a:r>
            <a:r>
              <a:rPr lang="en-US" dirty="0"/>
              <a:t>a</a:t>
            </a:r>
            <a:r>
              <a:rPr lang="en-US" dirty="0" smtClean="0"/>
              <a:t>ccepted structures.</a:t>
            </a:r>
            <a:endParaRPr lang="en-US" dirty="0"/>
          </a:p>
        </p:txBody>
      </p:sp>
      <p:grpSp>
        <p:nvGrpSpPr>
          <p:cNvPr id="7" name="Group 6"/>
          <p:cNvGrpSpPr/>
          <p:nvPr/>
        </p:nvGrpSpPr>
        <p:grpSpPr>
          <a:xfrm>
            <a:off x="701675" y="1498607"/>
            <a:ext cx="8042276" cy="2184395"/>
            <a:chOff x="701675" y="1498607"/>
            <a:chExt cx="8042276" cy="2184395"/>
          </a:xfrm>
        </p:grpSpPr>
        <p:sp>
          <p:nvSpPr>
            <p:cNvPr id="13" name="Rounded Rectangle 12"/>
            <p:cNvSpPr/>
            <p:nvPr/>
          </p:nvSpPr>
          <p:spPr>
            <a:xfrm>
              <a:off x="3545417" y="2338919"/>
              <a:ext cx="1386550" cy="1344083"/>
            </a:xfrm>
            <a:prstGeom prst="roundRect">
              <a:avLst/>
            </a:prstGeom>
            <a:solidFill>
              <a:schemeClr val="accent6">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b" anchorCtr="0"/>
            <a:lstStyle/>
            <a:p>
              <a:pPr algn="ctr"/>
              <a:r>
                <a:rPr lang="en-US" dirty="0" smtClean="0">
                  <a:solidFill>
                    <a:schemeClr val="accent6">
                      <a:lumMod val="60000"/>
                      <a:lumOff val="40000"/>
                    </a:schemeClr>
                  </a:solidFill>
                </a:rPr>
                <a:t>IDR</a:t>
              </a:r>
              <a:endParaRPr lang="en-US" dirty="0">
                <a:solidFill>
                  <a:schemeClr val="accent6">
                    <a:lumMod val="60000"/>
                    <a:lumOff val="40000"/>
                  </a:schemeClr>
                </a:solidFill>
              </a:endParaRPr>
            </a:p>
          </p:txBody>
        </p:sp>
        <p:sp>
          <p:nvSpPr>
            <p:cNvPr id="10" name="Content Placeholder 2"/>
            <p:cNvSpPr txBox="1">
              <a:spLocks/>
            </p:cNvSpPr>
            <p:nvPr/>
          </p:nvSpPr>
          <p:spPr>
            <a:xfrm>
              <a:off x="701675" y="1498607"/>
              <a:ext cx="8042276" cy="74294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dirty="0"/>
                <a:t>Define </a:t>
              </a:r>
              <a:r>
                <a:rPr lang="en-US" dirty="0" smtClean="0"/>
                <a:t>the </a:t>
              </a:r>
              <a:r>
                <a:rPr lang="en-US" dirty="0"/>
                <a:t>intrinsic disordered </a:t>
              </a:r>
              <a:r>
                <a:rPr lang="en-US" dirty="0" smtClean="0"/>
                <a:t>regions </a:t>
              </a:r>
              <a:r>
                <a:rPr lang="en-US" dirty="0"/>
                <a:t>(IDR)</a:t>
              </a:r>
            </a:p>
          </p:txBody>
        </p:sp>
      </p:grpSp>
    </p:spTree>
    <p:extLst>
      <p:ext uri="{BB962C8B-B14F-4D97-AF65-F5344CB8AC3E}">
        <p14:creationId xmlns:p14="http://schemas.microsoft.com/office/powerpoint/2010/main" val="4092832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linds(horizont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linds(horizontal)">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Phase-2</a:t>
            </a:r>
            <a:endParaRPr lang="en-US" dirty="0"/>
          </a:p>
        </p:txBody>
      </p:sp>
      <p:sp>
        <p:nvSpPr>
          <p:cNvPr id="3" name="Content Placeholder 2"/>
          <p:cNvSpPr>
            <a:spLocks noGrp="1"/>
          </p:cNvSpPr>
          <p:nvPr>
            <p:ph idx="1"/>
          </p:nvPr>
        </p:nvSpPr>
        <p:spPr/>
        <p:txBody>
          <a:bodyPr>
            <a:normAutofit/>
          </a:bodyPr>
          <a:lstStyle/>
          <a:p>
            <a:pPr lvl="0"/>
            <a:r>
              <a:rPr lang="en-US" dirty="0" smtClean="0"/>
              <a:t>Goal: Study </a:t>
            </a:r>
            <a:r>
              <a:rPr lang="en-US" dirty="0"/>
              <a:t>to dictate what direction and how comprehensive our Monte-Carlo program will </a:t>
            </a:r>
            <a:r>
              <a:rPr lang="en-US" dirty="0" smtClean="0"/>
              <a:t>be;</a:t>
            </a:r>
          </a:p>
          <a:p>
            <a:pPr lvl="0"/>
            <a:r>
              <a:rPr lang="en-US" dirty="0" smtClean="0"/>
              <a:t>Statement: For </a:t>
            </a:r>
            <a:r>
              <a:rPr lang="en-US" dirty="0"/>
              <a:t>IDR of length N, we need to evaluate the chemical/physical accuracy, sampling efficiency, numerical timing, and overall throughput of our algorithm as a function of our local move basis </a:t>
            </a:r>
            <a:r>
              <a:rPr lang="en-US" dirty="0" smtClean="0"/>
              <a:t>set.</a:t>
            </a:r>
            <a:endParaRPr lang="en-US" dirty="0"/>
          </a:p>
        </p:txBody>
      </p:sp>
    </p:spTree>
    <p:extLst>
      <p:ext uri="{BB962C8B-B14F-4D97-AF65-F5344CB8AC3E}">
        <p14:creationId xmlns:p14="http://schemas.microsoft.com/office/powerpoint/2010/main" val="3698754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Monte Carlo Background</a:t>
            </a:r>
            <a:endParaRPr lang="en-US" dirty="0"/>
          </a:p>
        </p:txBody>
      </p:sp>
      <p:sp>
        <p:nvSpPr>
          <p:cNvPr id="3" name="Content Placeholder 2"/>
          <p:cNvSpPr>
            <a:spLocks noGrp="1"/>
          </p:cNvSpPr>
          <p:nvPr>
            <p:ph idx="1"/>
          </p:nvPr>
        </p:nvSpPr>
        <p:spPr/>
        <p:txBody>
          <a:bodyPr/>
          <a:lstStyle/>
          <a:p>
            <a:r>
              <a:rPr lang="en-US" dirty="0" smtClean="0"/>
              <a:t>Molecular Dynamics (MD) simulation suffers from time scale limitation (nanosecond);</a:t>
            </a:r>
            <a:endParaRPr lang="en-US" dirty="0"/>
          </a:p>
          <a:p>
            <a:r>
              <a:rPr lang="en-US" dirty="0" smtClean="0"/>
              <a:t>MC is suitable on time scales much longer than those of MD;</a:t>
            </a:r>
          </a:p>
          <a:p>
            <a:r>
              <a:rPr lang="en-US" dirty="0"/>
              <a:t>MC is a group of computational methods that move molecules by performing random moves using random </a:t>
            </a:r>
            <a:r>
              <a:rPr lang="en-US" dirty="0" smtClean="0"/>
              <a:t>numbers;</a:t>
            </a:r>
          </a:p>
          <a:p>
            <a:r>
              <a:rPr lang="en-US" dirty="0" smtClean="0"/>
              <a:t>Metropolis Monte Carlo (MMC).</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870891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Monte Carlo Background</a:t>
            </a:r>
            <a:endParaRPr lang="en-US" dirty="0"/>
          </a:p>
        </p:txBody>
      </p:sp>
      <p:sp>
        <p:nvSpPr>
          <p:cNvPr id="3" name="Content Placeholder 2"/>
          <p:cNvSpPr>
            <a:spLocks noGrp="1"/>
          </p:cNvSpPr>
          <p:nvPr>
            <p:ph idx="1"/>
          </p:nvPr>
        </p:nvSpPr>
        <p:spPr>
          <a:xfrm>
            <a:off x="549275" y="1600201"/>
            <a:ext cx="8042276" cy="4391688"/>
          </a:xfrm>
        </p:spPr>
        <p:txBody>
          <a:bodyPr>
            <a:normAutofit/>
          </a:bodyPr>
          <a:lstStyle/>
          <a:p>
            <a:r>
              <a:rPr lang="en-US" dirty="0" smtClean="0"/>
              <a:t>MMC is a Markov chain Monte Carlo process with the acceptance probability based on the Boltzmann factor:</a:t>
            </a:r>
          </a:p>
          <a:p>
            <a:endParaRPr lang="en-US" dirty="0"/>
          </a:p>
          <a:p>
            <a:r>
              <a:rPr lang="en-US" dirty="0" smtClean="0"/>
              <a:t>The detailed balance will be reached after sampling enough configurations, and the thermal-averaged physical property, A, becomes the numerical average of the MC configurations:</a:t>
            </a:r>
            <a:endParaRPr lang="en-US" dirty="0"/>
          </a:p>
        </p:txBody>
      </p:sp>
      <p:pic>
        <p:nvPicPr>
          <p:cNvPr id="4" name="Picture 3"/>
          <p:cNvPicPr>
            <a:picLocks noChangeAspect="1"/>
          </p:cNvPicPr>
          <p:nvPr/>
        </p:nvPicPr>
        <p:blipFill>
          <a:blip r:embed="rId2"/>
          <a:stretch>
            <a:fillRect/>
          </a:stretch>
        </p:blipFill>
        <p:spPr>
          <a:xfrm>
            <a:off x="2673926" y="2743343"/>
            <a:ext cx="2489200" cy="431800"/>
          </a:xfrm>
          <a:prstGeom prst="rect">
            <a:avLst/>
          </a:prstGeom>
        </p:spPr>
      </p:pic>
      <p:pic>
        <p:nvPicPr>
          <p:cNvPr id="6" name="Picture 5"/>
          <p:cNvPicPr>
            <a:picLocks noChangeAspect="1"/>
          </p:cNvPicPr>
          <p:nvPr/>
        </p:nvPicPr>
        <p:blipFill>
          <a:blip r:embed="rId3"/>
          <a:stretch>
            <a:fillRect/>
          </a:stretch>
        </p:blipFill>
        <p:spPr>
          <a:xfrm>
            <a:off x="2914857" y="5369589"/>
            <a:ext cx="2032000" cy="622300"/>
          </a:xfrm>
          <a:prstGeom prst="rect">
            <a:avLst/>
          </a:prstGeom>
        </p:spPr>
      </p:pic>
    </p:spTree>
    <p:extLst>
      <p:ext uri="{BB962C8B-B14F-4D97-AF65-F5344CB8AC3E}">
        <p14:creationId xmlns:p14="http://schemas.microsoft.com/office/powerpoint/2010/main" val="25259588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107576"/>
            <a:ext cx="8847666" cy="1336956"/>
          </a:xfrm>
        </p:spPr>
        <p:txBody>
          <a:bodyPr/>
          <a:lstStyle/>
          <a:p>
            <a:pPr algn="l"/>
            <a:r>
              <a:rPr lang="en-US" dirty="0" smtClean="0"/>
              <a:t>Available MC programs</a:t>
            </a:r>
            <a:endParaRPr lang="en-US" dirty="0"/>
          </a:p>
        </p:txBody>
      </p:sp>
      <p:sp>
        <p:nvSpPr>
          <p:cNvPr id="11" name="TextBox 10"/>
          <p:cNvSpPr txBox="1"/>
          <p:nvPr/>
        </p:nvSpPr>
        <p:spPr>
          <a:xfrm>
            <a:off x="549275" y="5727092"/>
            <a:ext cx="7656732" cy="954107"/>
          </a:xfrm>
          <a:prstGeom prst="rect">
            <a:avLst/>
          </a:prstGeom>
          <a:noFill/>
        </p:spPr>
        <p:txBody>
          <a:bodyPr wrap="square" rtlCol="0">
            <a:spAutoFit/>
          </a:bodyPr>
          <a:lstStyle/>
          <a:p>
            <a:r>
              <a:rPr lang="en-US" sz="1400" dirty="0"/>
              <a:t>Monte Carlo Simulations of Biomolecules: The MC Module </a:t>
            </a:r>
            <a:r>
              <a:rPr lang="en-US" sz="1400" dirty="0" smtClean="0"/>
              <a:t>in CHARMM, Dinner et al, </a:t>
            </a:r>
            <a:r>
              <a:rPr lang="fr-FR" sz="1400" i="1" dirty="0" smtClean="0"/>
              <a:t>J </a:t>
            </a:r>
            <a:r>
              <a:rPr lang="fr-FR" sz="1400" i="1" dirty="0" err="1" smtClean="0"/>
              <a:t>Chem</a:t>
            </a:r>
            <a:r>
              <a:rPr lang="fr-FR" sz="1400" i="1" dirty="0" smtClean="0"/>
              <a:t> </a:t>
            </a:r>
            <a:r>
              <a:rPr lang="fr-FR" sz="1400" i="1" dirty="0" err="1" smtClean="0"/>
              <a:t>Chem</a:t>
            </a:r>
            <a:r>
              <a:rPr lang="fr-FR" sz="1400" i="1" dirty="0" smtClean="0"/>
              <a:t>,</a:t>
            </a:r>
            <a:r>
              <a:rPr lang="fr-FR" sz="1400" dirty="0" smtClean="0"/>
              <a:t> 2005</a:t>
            </a:r>
            <a:r>
              <a:rPr lang="fr-FR" sz="1400" dirty="0"/>
              <a:t>, </a:t>
            </a:r>
            <a:r>
              <a:rPr lang="fr-FR" sz="1400" dirty="0" smtClean="0"/>
              <a:t>27(2), 203-216</a:t>
            </a:r>
          </a:p>
          <a:p>
            <a:r>
              <a:rPr lang="en-US" sz="1400" dirty="0"/>
              <a:t>Grand canonical ensemble Monte Carlo simulation of a lipid bilayer using extension biased rotations, </a:t>
            </a:r>
            <a:r>
              <a:rPr lang="en-US" sz="1400" dirty="0" err="1"/>
              <a:t>Jedlovszkya</a:t>
            </a:r>
            <a:r>
              <a:rPr lang="en-US" sz="1400" dirty="0"/>
              <a:t> and </a:t>
            </a:r>
            <a:r>
              <a:rPr lang="en-US" sz="1400" dirty="0" err="1"/>
              <a:t>Mezei</a:t>
            </a:r>
            <a:r>
              <a:rPr lang="en-US" sz="1400" dirty="0"/>
              <a:t>, </a:t>
            </a:r>
            <a:r>
              <a:rPr lang="fr-FR" sz="1400" i="1" dirty="0"/>
              <a:t>J </a:t>
            </a:r>
            <a:r>
              <a:rPr lang="fr-FR" sz="1400" i="1" dirty="0" err="1"/>
              <a:t>Chem</a:t>
            </a:r>
            <a:r>
              <a:rPr lang="fr-FR" sz="1400" i="1" dirty="0"/>
              <a:t> </a:t>
            </a:r>
            <a:r>
              <a:rPr lang="fr-FR" sz="1400" i="1" dirty="0" err="1"/>
              <a:t>Phys</a:t>
            </a:r>
            <a:r>
              <a:rPr lang="fr-FR" sz="1400" i="1" dirty="0"/>
              <a:t>,</a:t>
            </a:r>
            <a:r>
              <a:rPr lang="fr-FR" sz="1400" dirty="0"/>
              <a:t> 1999, 111, 10770-</a:t>
            </a:r>
            <a:r>
              <a:rPr lang="fr-FR" sz="1400" dirty="0" smtClean="0"/>
              <a:t>10773</a:t>
            </a:r>
          </a:p>
        </p:txBody>
      </p:sp>
      <p:sp>
        <p:nvSpPr>
          <p:cNvPr id="9" name="Content Placeholder 2"/>
          <p:cNvSpPr txBox="1">
            <a:spLocks/>
          </p:cNvSpPr>
          <p:nvPr/>
        </p:nvSpPr>
        <p:spPr>
          <a:xfrm>
            <a:off x="549276" y="2106275"/>
            <a:ext cx="4153742" cy="348865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pPr>
            <a:r>
              <a:rPr lang="en-US" sz="1600" dirty="0" smtClean="0">
                <a:solidFill>
                  <a:schemeClr val="tx1"/>
                </a:solidFill>
              </a:rPr>
              <a:t>Rigid body moves</a:t>
            </a:r>
          </a:p>
          <a:p>
            <a:pPr marL="0" indent="0">
              <a:spcBef>
                <a:spcPts val="600"/>
              </a:spcBef>
              <a:buNone/>
            </a:pPr>
            <a:endParaRPr lang="en-US" sz="1600" dirty="0" smtClean="0">
              <a:solidFill>
                <a:schemeClr val="tx1"/>
              </a:solidFill>
            </a:endParaRPr>
          </a:p>
          <a:p>
            <a:pPr>
              <a:spcBef>
                <a:spcPts val="600"/>
              </a:spcBef>
            </a:pPr>
            <a:r>
              <a:rPr lang="en-US" sz="1600" dirty="0" smtClean="0">
                <a:solidFill>
                  <a:schemeClr val="tx1"/>
                </a:solidFill>
              </a:rPr>
              <a:t>Dihedral angle rotations</a:t>
            </a:r>
          </a:p>
          <a:p>
            <a:pPr>
              <a:spcBef>
                <a:spcPts val="600"/>
              </a:spcBef>
            </a:pPr>
            <a:endParaRPr lang="en-US" sz="1600" dirty="0" smtClean="0">
              <a:solidFill>
                <a:schemeClr val="tx1"/>
              </a:solidFill>
            </a:endParaRPr>
          </a:p>
          <a:p>
            <a:pPr>
              <a:spcBef>
                <a:spcPts val="600"/>
              </a:spcBef>
            </a:pPr>
            <a:r>
              <a:rPr lang="en-US" sz="1600" dirty="0" smtClean="0">
                <a:solidFill>
                  <a:schemeClr val="tx1"/>
                </a:solidFill>
              </a:rPr>
              <a:t>Hybrid Monte Carlo</a:t>
            </a:r>
          </a:p>
          <a:p>
            <a:pPr>
              <a:spcBef>
                <a:spcPts val="600"/>
              </a:spcBef>
            </a:pPr>
            <a:endParaRPr lang="en-US" sz="1600" dirty="0" smtClean="0">
              <a:solidFill>
                <a:schemeClr val="tx1"/>
              </a:solidFill>
            </a:endParaRPr>
          </a:p>
          <a:p>
            <a:pPr>
              <a:spcBef>
                <a:spcPts val="600"/>
              </a:spcBef>
            </a:pPr>
            <a:r>
              <a:rPr lang="en-US" sz="1600" dirty="0" smtClean="0">
                <a:solidFill>
                  <a:schemeClr val="tx1"/>
                </a:solidFill>
              </a:rPr>
              <a:t>Volume changes</a:t>
            </a:r>
          </a:p>
          <a:p>
            <a:pPr>
              <a:spcBef>
                <a:spcPts val="600"/>
              </a:spcBef>
            </a:pPr>
            <a:endParaRPr lang="en-US" sz="1600" dirty="0" smtClean="0">
              <a:solidFill>
                <a:schemeClr val="tx1"/>
              </a:solidFill>
            </a:endParaRPr>
          </a:p>
          <a:p>
            <a:pPr>
              <a:spcBef>
                <a:spcPts val="600"/>
              </a:spcBef>
            </a:pPr>
            <a:r>
              <a:rPr lang="en-US" sz="1600" dirty="0" smtClean="0">
                <a:solidFill>
                  <a:schemeClr val="tx1"/>
                </a:solidFill>
              </a:rPr>
              <a:t>Particle creation and deletion</a:t>
            </a:r>
          </a:p>
        </p:txBody>
      </p:sp>
      <p:sp>
        <p:nvSpPr>
          <p:cNvPr id="14" name="Title 1"/>
          <p:cNvSpPr txBox="1">
            <a:spLocks/>
          </p:cNvSpPr>
          <p:nvPr/>
        </p:nvSpPr>
        <p:spPr>
          <a:xfrm>
            <a:off x="603035" y="1437797"/>
            <a:ext cx="4099983"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CHARMM (</a:t>
            </a:r>
            <a:r>
              <a:rPr lang="en-US" sz="3200" dirty="0" err="1" smtClean="0">
                <a:solidFill>
                  <a:srgbClr val="0000FF"/>
                </a:solidFill>
              </a:rPr>
              <a:t>Karplus</a:t>
            </a:r>
            <a:r>
              <a:rPr lang="en-US" sz="3200" dirty="0" smtClean="0">
                <a:solidFill>
                  <a:srgbClr val="0000FF"/>
                </a:solidFill>
              </a:rPr>
              <a:t>)</a:t>
            </a:r>
            <a:endParaRPr lang="en-US" sz="3200" dirty="0">
              <a:solidFill>
                <a:srgbClr val="0000FF"/>
              </a:solidFill>
            </a:endParaRPr>
          </a:p>
        </p:txBody>
      </p:sp>
      <p:sp>
        <p:nvSpPr>
          <p:cNvPr id="15" name="Content Placeholder 2"/>
          <p:cNvSpPr txBox="1">
            <a:spLocks/>
          </p:cNvSpPr>
          <p:nvPr/>
        </p:nvSpPr>
        <p:spPr>
          <a:xfrm>
            <a:off x="4550618" y="2113011"/>
            <a:ext cx="3799632" cy="3481916"/>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1600" dirty="0" smtClean="0">
                <a:solidFill>
                  <a:srgbClr val="000000"/>
                </a:solidFill>
              </a:rPr>
              <a:t>Rigid body moves</a:t>
            </a:r>
          </a:p>
          <a:p>
            <a:r>
              <a:rPr lang="en-US" sz="1600" dirty="0">
                <a:solidFill>
                  <a:schemeClr val="tx1"/>
                </a:solidFill>
              </a:rPr>
              <a:t>D</a:t>
            </a:r>
            <a:r>
              <a:rPr lang="en-US" sz="1600" dirty="0" smtClean="0">
                <a:solidFill>
                  <a:schemeClr val="tx1"/>
                </a:solidFill>
              </a:rPr>
              <a:t>ihedral rotations for solute (bond lengths/angles fixed)</a:t>
            </a:r>
          </a:p>
          <a:p>
            <a:r>
              <a:rPr lang="en-US" sz="1600" dirty="0" smtClean="0">
                <a:solidFill>
                  <a:srgbClr val="000000"/>
                </a:solidFill>
              </a:rPr>
              <a:t>Force-biased displacement</a:t>
            </a:r>
          </a:p>
          <a:p>
            <a:r>
              <a:rPr lang="en-US" sz="1600" dirty="0" smtClean="0">
                <a:solidFill>
                  <a:schemeClr val="tx1"/>
                </a:solidFill>
              </a:rPr>
              <a:t>Cavity</a:t>
            </a:r>
            <a:r>
              <a:rPr lang="en-US" sz="1600" dirty="0">
                <a:solidFill>
                  <a:schemeClr val="tx1"/>
                </a:solidFill>
              </a:rPr>
              <a:t>-biased insertion</a:t>
            </a:r>
            <a:endParaRPr lang="en-US" sz="1600" dirty="0" smtClean="0">
              <a:solidFill>
                <a:schemeClr val="tx1"/>
              </a:solidFill>
            </a:endParaRPr>
          </a:p>
          <a:p>
            <a:r>
              <a:rPr lang="en-US" sz="1600" dirty="0" smtClean="0">
                <a:solidFill>
                  <a:srgbClr val="000000"/>
                </a:solidFill>
              </a:rPr>
              <a:t>Extension-biased MC</a:t>
            </a:r>
          </a:p>
        </p:txBody>
      </p:sp>
      <p:sp>
        <p:nvSpPr>
          <p:cNvPr id="16" name="Title 1"/>
          <p:cNvSpPr txBox="1">
            <a:spLocks/>
          </p:cNvSpPr>
          <p:nvPr/>
        </p:nvSpPr>
        <p:spPr>
          <a:xfrm>
            <a:off x="4703018" y="1444532"/>
            <a:ext cx="3149815"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MMC (</a:t>
            </a:r>
            <a:r>
              <a:rPr lang="en-US" sz="3200" dirty="0" err="1">
                <a:solidFill>
                  <a:srgbClr val="0000FF"/>
                </a:solidFill>
              </a:rPr>
              <a:t>Mezei</a:t>
            </a:r>
            <a:r>
              <a:rPr lang="en-US" sz="3200" dirty="0">
                <a:solidFill>
                  <a:srgbClr val="0000FF"/>
                </a:solidFill>
              </a:rPr>
              <a:t>) </a:t>
            </a:r>
          </a:p>
        </p:txBody>
      </p:sp>
      <p:grpSp>
        <p:nvGrpSpPr>
          <p:cNvPr id="3" name="Group 2"/>
          <p:cNvGrpSpPr/>
          <p:nvPr/>
        </p:nvGrpSpPr>
        <p:grpSpPr>
          <a:xfrm>
            <a:off x="1534584" y="3058582"/>
            <a:ext cx="5598584" cy="1608670"/>
            <a:chOff x="1534584" y="3058582"/>
            <a:chExt cx="5598584" cy="1608670"/>
          </a:xfrm>
        </p:grpSpPr>
        <p:sp>
          <p:nvSpPr>
            <p:cNvPr id="8" name="Rounded Rectangle 7"/>
            <p:cNvSpPr/>
            <p:nvPr/>
          </p:nvSpPr>
          <p:spPr>
            <a:xfrm>
              <a:off x="1534584" y="3058582"/>
              <a:ext cx="2010833" cy="317501"/>
            </a:xfrm>
            <a:prstGeom prst="roundRect">
              <a:avLst/>
            </a:prstGeom>
            <a:solidFill>
              <a:schemeClr val="accent6">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b" anchorCtr="0"/>
            <a:lstStyle/>
            <a:p>
              <a:pPr algn="ctr"/>
              <a:r>
                <a:rPr lang="en-US" sz="1500" dirty="0" smtClean="0">
                  <a:solidFill>
                    <a:schemeClr val="accent6">
                      <a:lumMod val="60000"/>
                      <a:lumOff val="40000"/>
                    </a:schemeClr>
                  </a:solidFill>
                </a:rPr>
                <a:t>Concerted rotation</a:t>
              </a:r>
              <a:endParaRPr lang="en-US" sz="1500" dirty="0">
                <a:solidFill>
                  <a:schemeClr val="accent6">
                    <a:lumMod val="60000"/>
                    <a:lumOff val="40000"/>
                  </a:schemeClr>
                </a:solidFill>
              </a:endParaRPr>
            </a:p>
          </p:txBody>
        </p:sp>
        <p:sp>
          <p:nvSpPr>
            <p:cNvPr id="10" name="Rounded Rectangle 9"/>
            <p:cNvSpPr/>
            <p:nvPr/>
          </p:nvSpPr>
          <p:spPr>
            <a:xfrm>
              <a:off x="4910668" y="4349751"/>
              <a:ext cx="2222500" cy="317501"/>
            </a:xfrm>
            <a:prstGeom prst="roundRect">
              <a:avLst/>
            </a:prstGeom>
            <a:solidFill>
              <a:schemeClr val="accent6">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b" anchorCtr="0"/>
            <a:lstStyle/>
            <a:p>
              <a:pPr algn="ctr"/>
              <a:endParaRPr lang="en-US" sz="1500" dirty="0">
                <a:solidFill>
                  <a:schemeClr val="accent6">
                    <a:lumMod val="60000"/>
                    <a:lumOff val="40000"/>
                  </a:schemeClr>
                </a:solidFill>
              </a:endParaRPr>
            </a:p>
          </p:txBody>
        </p:sp>
      </p:grpSp>
    </p:spTree>
    <p:extLst>
      <p:ext uri="{BB962C8B-B14F-4D97-AF65-F5344CB8AC3E}">
        <p14:creationId xmlns:p14="http://schemas.microsoft.com/office/powerpoint/2010/main" val="157218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outline</a:t>
            </a:r>
            <a:endParaRPr lang="en-US" dirty="0"/>
          </a:p>
        </p:txBody>
      </p:sp>
      <p:sp>
        <p:nvSpPr>
          <p:cNvPr id="3" name="Content Placeholder 2"/>
          <p:cNvSpPr>
            <a:spLocks noGrp="1"/>
          </p:cNvSpPr>
          <p:nvPr>
            <p:ph idx="1"/>
          </p:nvPr>
        </p:nvSpPr>
        <p:spPr/>
        <p:txBody>
          <a:bodyPr>
            <a:normAutofit/>
          </a:bodyPr>
          <a:lstStyle/>
          <a:p>
            <a:r>
              <a:rPr lang="en-US" dirty="0"/>
              <a:t>SASSIE is a collection of </a:t>
            </a:r>
            <a:r>
              <a:rPr lang="en-US" dirty="0" smtClean="0"/>
              <a:t>Python and C subroutines;</a:t>
            </a:r>
          </a:p>
          <a:p>
            <a:r>
              <a:rPr lang="en-US" dirty="0" smtClean="0"/>
              <a:t>It is </a:t>
            </a:r>
            <a:r>
              <a:rPr lang="en-US" dirty="0"/>
              <a:t>interfaced by a TCL/</a:t>
            </a:r>
            <a:r>
              <a:rPr lang="en-US" dirty="0" smtClean="0"/>
              <a:t>TK</a:t>
            </a:r>
            <a:r>
              <a:rPr lang="en-US" dirty="0"/>
              <a:t> </a:t>
            </a:r>
            <a:r>
              <a:rPr lang="en-US" dirty="0" smtClean="0"/>
              <a:t>graphical </a:t>
            </a:r>
            <a:r>
              <a:rPr lang="en-US" dirty="0"/>
              <a:t>user interface (GUI</a:t>
            </a:r>
            <a:r>
              <a:rPr lang="en-US" dirty="0" smtClean="0"/>
              <a:t>);</a:t>
            </a:r>
          </a:p>
          <a:p>
            <a:r>
              <a:rPr lang="en-US" dirty="0" smtClean="0"/>
              <a:t>It is </a:t>
            </a:r>
            <a:r>
              <a:rPr lang="en-US" dirty="0"/>
              <a:t>used to generate structures, </a:t>
            </a:r>
            <a:r>
              <a:rPr lang="en-US" dirty="0" smtClean="0"/>
              <a:t>energy minimize </a:t>
            </a:r>
            <a:r>
              <a:rPr lang="en-US" dirty="0"/>
              <a:t>atomic coordinates, calculate </a:t>
            </a:r>
            <a:r>
              <a:rPr lang="en-US" dirty="0" smtClean="0"/>
              <a:t>scattering </a:t>
            </a:r>
            <a:r>
              <a:rPr lang="en-US" dirty="0"/>
              <a:t>profiles and analyze </a:t>
            </a:r>
            <a:r>
              <a:rPr lang="en-US" dirty="0" smtClean="0"/>
              <a:t>results.</a:t>
            </a:r>
          </a:p>
        </p:txBody>
      </p:sp>
      <p:sp>
        <p:nvSpPr>
          <p:cNvPr id="4" name="TextBox 3"/>
          <p:cNvSpPr txBox="1"/>
          <p:nvPr/>
        </p:nvSpPr>
        <p:spPr>
          <a:xfrm>
            <a:off x="739781" y="5794117"/>
            <a:ext cx="7656732" cy="861774"/>
          </a:xfrm>
          <a:prstGeom prst="rect">
            <a:avLst/>
          </a:prstGeom>
          <a:noFill/>
        </p:spPr>
        <p:txBody>
          <a:bodyPr wrap="square" rtlCol="0">
            <a:spAutoFit/>
          </a:bodyPr>
          <a:lstStyle/>
          <a:p>
            <a:r>
              <a:rPr lang="en-US" sz="1600" dirty="0"/>
              <a:t>SASSIE: A program to study intrinsically disordered biological molecules </a:t>
            </a:r>
            <a:r>
              <a:rPr lang="en-US" sz="1600" dirty="0" smtClean="0"/>
              <a:t>and macromolecular </a:t>
            </a:r>
            <a:r>
              <a:rPr lang="en-US" sz="1600" dirty="0"/>
              <a:t>ensembles using experimental scattering </a:t>
            </a:r>
            <a:r>
              <a:rPr lang="en-US" sz="1600" dirty="0" smtClean="0"/>
              <a:t>restraints</a:t>
            </a:r>
            <a:r>
              <a:rPr lang="en-US" sz="1600" dirty="0"/>
              <a:t>. </a:t>
            </a:r>
            <a:r>
              <a:rPr lang="en-US" sz="1600" i="1" dirty="0"/>
              <a:t>Computer Physics </a:t>
            </a:r>
            <a:r>
              <a:rPr lang="en-US" sz="1600" i="1" dirty="0" smtClean="0"/>
              <a:t>Communications</a:t>
            </a:r>
            <a:r>
              <a:rPr lang="en-US" sz="1600" dirty="0" smtClean="0"/>
              <a:t>, 2012, 183(2), </a:t>
            </a:r>
            <a:r>
              <a:rPr lang="en-US" sz="1600" dirty="0"/>
              <a:t>382–389</a:t>
            </a:r>
          </a:p>
        </p:txBody>
      </p:sp>
    </p:spTree>
    <p:extLst>
      <p:ext uri="{BB962C8B-B14F-4D97-AF65-F5344CB8AC3E}">
        <p14:creationId xmlns:p14="http://schemas.microsoft.com/office/powerpoint/2010/main" val="30235300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1" y="107576"/>
            <a:ext cx="9048750" cy="1336956"/>
          </a:xfrm>
        </p:spPr>
        <p:txBody>
          <a:bodyPr/>
          <a:lstStyle/>
          <a:p>
            <a:pPr algn="l"/>
            <a:r>
              <a:rPr lang="en-US" sz="3600" dirty="0" smtClean="0"/>
              <a:t>Historical Motivation for sophisticated dihedral rotations</a:t>
            </a:r>
            <a:endParaRPr lang="en-US" sz="3600" dirty="0"/>
          </a:p>
        </p:txBody>
      </p:sp>
      <p:grpSp>
        <p:nvGrpSpPr>
          <p:cNvPr id="16" name="Group 15"/>
          <p:cNvGrpSpPr/>
          <p:nvPr/>
        </p:nvGrpSpPr>
        <p:grpSpPr>
          <a:xfrm>
            <a:off x="3598332" y="2423583"/>
            <a:ext cx="740833" cy="1830917"/>
            <a:chOff x="2942167" y="3280833"/>
            <a:chExt cx="740833" cy="1830917"/>
          </a:xfrm>
        </p:grpSpPr>
        <p:sp>
          <p:nvSpPr>
            <p:cNvPr id="4" name="Can 3"/>
            <p:cNvSpPr/>
            <p:nvPr/>
          </p:nvSpPr>
          <p:spPr>
            <a:xfrm>
              <a:off x="2942167"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H="1">
              <a:off x="3042708" y="3582456"/>
              <a:ext cx="867834" cy="412750"/>
            </a:xfrm>
            <a:prstGeom prst="curvedConnector3">
              <a:avLst>
                <a:gd name="adj1" fmla="val -26341"/>
              </a:avLst>
            </a:prstGeom>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339165" y="2423583"/>
            <a:ext cx="755649" cy="1830917"/>
            <a:chOff x="3683000" y="3280833"/>
            <a:chExt cx="755649" cy="1830917"/>
          </a:xfrm>
        </p:grpSpPr>
        <p:sp>
          <p:nvSpPr>
            <p:cNvPr id="5" name="Can 4"/>
            <p:cNvSpPr/>
            <p:nvPr/>
          </p:nvSpPr>
          <p:spPr>
            <a:xfrm>
              <a:off x="3782483"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Curved Connector 13"/>
            <p:cNvCxnSpPr>
              <a:endCxn id="5" idx="3"/>
            </p:cNvCxnSpPr>
            <p:nvPr/>
          </p:nvCxnSpPr>
          <p:spPr>
            <a:xfrm rot="16200000" flipH="1">
              <a:off x="3452282" y="4453466"/>
              <a:ext cx="889002" cy="427566"/>
            </a:xfrm>
            <a:prstGeom prst="curvedConnector3">
              <a:avLst>
                <a:gd name="adj1" fmla="val 125714"/>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272921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598332" y="2423583"/>
            <a:ext cx="1496482" cy="1989667"/>
            <a:chOff x="3598332" y="2423583"/>
            <a:chExt cx="1496482" cy="1989667"/>
          </a:xfrm>
        </p:grpSpPr>
        <p:grpSp>
          <p:nvGrpSpPr>
            <p:cNvPr id="16" name="Group 15"/>
            <p:cNvGrpSpPr/>
            <p:nvPr/>
          </p:nvGrpSpPr>
          <p:grpSpPr>
            <a:xfrm>
              <a:off x="3598332" y="2423583"/>
              <a:ext cx="740833" cy="1830917"/>
              <a:chOff x="2942167" y="3280833"/>
              <a:chExt cx="740833" cy="1830917"/>
            </a:xfrm>
          </p:grpSpPr>
          <p:sp>
            <p:nvSpPr>
              <p:cNvPr id="4" name="Can 3"/>
              <p:cNvSpPr/>
              <p:nvPr/>
            </p:nvSpPr>
            <p:spPr>
              <a:xfrm>
                <a:off x="2942167"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H="1">
                <a:off x="3042708" y="3582456"/>
                <a:ext cx="867834" cy="412750"/>
              </a:xfrm>
              <a:prstGeom prst="curvedConnector3">
                <a:avLst>
                  <a:gd name="adj1" fmla="val -26341"/>
                </a:avLst>
              </a:prstGeom>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rot="623732">
              <a:off x="4339165" y="2423583"/>
              <a:ext cx="755649" cy="1830917"/>
              <a:chOff x="3683000" y="3280833"/>
              <a:chExt cx="755649" cy="1830917"/>
            </a:xfrm>
          </p:grpSpPr>
          <p:sp>
            <p:nvSpPr>
              <p:cNvPr id="5" name="Can 4"/>
              <p:cNvSpPr/>
              <p:nvPr/>
            </p:nvSpPr>
            <p:spPr>
              <a:xfrm>
                <a:off x="3782483"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Curved Connector 13"/>
              <p:cNvCxnSpPr>
                <a:endCxn id="5" idx="3"/>
              </p:cNvCxnSpPr>
              <p:nvPr/>
            </p:nvCxnSpPr>
            <p:spPr>
              <a:xfrm rot="16200000" flipH="1">
                <a:off x="3452282" y="4453466"/>
                <a:ext cx="889002" cy="427566"/>
              </a:xfrm>
              <a:prstGeom prst="curvedConnector3">
                <a:avLst>
                  <a:gd name="adj1" fmla="val 125714"/>
                </a:avLst>
              </a:prstGeom>
            </p:spPr>
            <p:style>
              <a:lnRef idx="2">
                <a:schemeClr val="accent1"/>
              </a:lnRef>
              <a:fillRef idx="0">
                <a:schemeClr val="accent1"/>
              </a:fillRef>
              <a:effectRef idx="1">
                <a:schemeClr val="accent1"/>
              </a:effectRef>
              <a:fontRef idx="minor">
                <a:schemeClr val="tx1"/>
              </a:fontRef>
            </p:style>
          </p:cxnSp>
        </p:grpSp>
        <p:sp>
          <p:nvSpPr>
            <p:cNvPr id="6" name="Explosion 1 5"/>
            <p:cNvSpPr/>
            <p:nvPr/>
          </p:nvSpPr>
          <p:spPr>
            <a:xfrm>
              <a:off x="4180179" y="3989917"/>
              <a:ext cx="254237" cy="423333"/>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Title 1"/>
          <p:cNvSpPr>
            <a:spLocks noGrp="1"/>
          </p:cNvSpPr>
          <p:nvPr>
            <p:ph type="title"/>
          </p:nvPr>
        </p:nvSpPr>
        <p:spPr>
          <a:xfrm>
            <a:off x="74081" y="107576"/>
            <a:ext cx="9048750" cy="1336956"/>
          </a:xfrm>
        </p:spPr>
        <p:txBody>
          <a:bodyPr/>
          <a:lstStyle/>
          <a:p>
            <a:pPr algn="l"/>
            <a:r>
              <a:rPr lang="en-US" sz="3600" dirty="0" smtClean="0"/>
              <a:t>Historical Motivation for sophisticated dihedral rotations</a:t>
            </a:r>
            <a:endParaRPr lang="en-US" sz="3600" dirty="0"/>
          </a:p>
        </p:txBody>
      </p:sp>
    </p:spTree>
    <p:extLst>
      <p:ext uri="{BB962C8B-B14F-4D97-AF65-F5344CB8AC3E}">
        <p14:creationId xmlns:p14="http://schemas.microsoft.com/office/powerpoint/2010/main" val="32026541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74081" y="107576"/>
            <a:ext cx="9048750" cy="1336956"/>
          </a:xfrm>
        </p:spPr>
        <p:txBody>
          <a:bodyPr/>
          <a:lstStyle/>
          <a:p>
            <a:pPr algn="l"/>
            <a:r>
              <a:rPr lang="en-US" sz="3600" dirty="0" smtClean="0"/>
              <a:t>Historical Motivation for sophisticated dihedral rotations</a:t>
            </a:r>
            <a:endParaRPr lang="en-US" sz="3600" dirty="0"/>
          </a:p>
        </p:txBody>
      </p:sp>
      <p:grpSp>
        <p:nvGrpSpPr>
          <p:cNvPr id="15" name="Group 14"/>
          <p:cNvGrpSpPr/>
          <p:nvPr/>
        </p:nvGrpSpPr>
        <p:grpSpPr>
          <a:xfrm>
            <a:off x="1771647" y="2397300"/>
            <a:ext cx="740833" cy="1830917"/>
            <a:chOff x="2942167" y="3280833"/>
            <a:chExt cx="740833" cy="1830917"/>
          </a:xfrm>
        </p:grpSpPr>
        <p:sp>
          <p:nvSpPr>
            <p:cNvPr id="18" name="Can 17"/>
            <p:cNvSpPr/>
            <p:nvPr/>
          </p:nvSpPr>
          <p:spPr>
            <a:xfrm>
              <a:off x="2942167"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Curved Connector 18"/>
            <p:cNvCxnSpPr/>
            <p:nvPr/>
          </p:nvCxnSpPr>
          <p:spPr>
            <a:xfrm rot="16200000" flipH="1">
              <a:off x="3042708" y="3582456"/>
              <a:ext cx="867834" cy="412750"/>
            </a:xfrm>
            <a:prstGeom prst="curvedConnector3">
              <a:avLst>
                <a:gd name="adj1" fmla="val -26341"/>
              </a:avLst>
            </a:prstGeom>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2512480" y="2397300"/>
            <a:ext cx="755649" cy="1830917"/>
            <a:chOff x="3683000" y="3280833"/>
            <a:chExt cx="755649" cy="1830917"/>
          </a:xfrm>
        </p:grpSpPr>
        <p:sp>
          <p:nvSpPr>
            <p:cNvPr id="21" name="Can 20"/>
            <p:cNvSpPr/>
            <p:nvPr/>
          </p:nvSpPr>
          <p:spPr>
            <a:xfrm>
              <a:off x="3782483" y="3280833"/>
              <a:ext cx="656166" cy="183091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urved Connector 21"/>
            <p:cNvCxnSpPr>
              <a:endCxn id="21" idx="3"/>
            </p:cNvCxnSpPr>
            <p:nvPr/>
          </p:nvCxnSpPr>
          <p:spPr>
            <a:xfrm rot="16200000" flipH="1">
              <a:off x="3452282" y="4453466"/>
              <a:ext cx="889002" cy="427566"/>
            </a:xfrm>
            <a:prstGeom prst="curvedConnector3">
              <a:avLst>
                <a:gd name="adj1" fmla="val 125714"/>
              </a:avLst>
            </a:prstGeom>
          </p:spPr>
          <p:style>
            <a:lnRef idx="2">
              <a:schemeClr val="accent1"/>
            </a:lnRef>
            <a:fillRef idx="0">
              <a:schemeClr val="accent1"/>
            </a:fillRef>
            <a:effectRef idx="1">
              <a:schemeClr val="accent1"/>
            </a:effectRef>
            <a:fontRef idx="minor">
              <a:schemeClr val="tx1"/>
            </a:fontRef>
          </p:style>
        </p:cxnSp>
      </p:grpSp>
      <p:sp>
        <p:nvSpPr>
          <p:cNvPr id="2" name="Oval 1"/>
          <p:cNvSpPr/>
          <p:nvPr/>
        </p:nvSpPr>
        <p:spPr>
          <a:xfrm>
            <a:off x="2427813" y="2783771"/>
            <a:ext cx="184150" cy="883530"/>
          </a:xfrm>
          <a:prstGeom prst="ellipse">
            <a:avLst/>
          </a:prstGeom>
          <a:solidFill>
            <a:schemeClr val="accent6">
              <a:lumMod val="60000"/>
              <a:lumOff val="40000"/>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401308" y="2725387"/>
            <a:ext cx="3587750" cy="1143000"/>
            <a:chOff x="2042583" y="3238500"/>
            <a:chExt cx="4089400" cy="1291167"/>
          </a:xfrm>
        </p:grpSpPr>
        <p:sp>
          <p:nvSpPr>
            <p:cNvPr id="29" name="Oval 28"/>
            <p:cNvSpPr/>
            <p:nvPr/>
          </p:nvSpPr>
          <p:spPr>
            <a:xfrm>
              <a:off x="2042583" y="3238500"/>
              <a:ext cx="1365250" cy="12911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766733" y="3238500"/>
              <a:ext cx="1365250" cy="12911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3397250" y="3630083"/>
              <a:ext cx="1386550" cy="751417"/>
            </a:xfrm>
            <a:custGeom>
              <a:avLst/>
              <a:gdLst>
                <a:gd name="connsiteX0" fmla="*/ 0 w 1386550"/>
                <a:gd name="connsiteY0" fmla="*/ 317500 h 751417"/>
                <a:gd name="connsiteX1" fmla="*/ 52917 w 1386550"/>
                <a:gd name="connsiteY1" fmla="*/ 285750 h 751417"/>
                <a:gd name="connsiteX2" fmla="*/ 63500 w 1386550"/>
                <a:gd name="connsiteY2" fmla="*/ 254000 h 751417"/>
                <a:gd name="connsiteX3" fmla="*/ 105833 w 1386550"/>
                <a:gd name="connsiteY3" fmla="*/ 190500 h 751417"/>
                <a:gd name="connsiteX4" fmla="*/ 116417 w 1386550"/>
                <a:gd name="connsiteY4" fmla="*/ 158750 h 751417"/>
                <a:gd name="connsiteX5" fmla="*/ 148167 w 1386550"/>
                <a:gd name="connsiteY5" fmla="*/ 137584 h 751417"/>
                <a:gd name="connsiteX6" fmla="*/ 201083 w 1386550"/>
                <a:gd name="connsiteY6" fmla="*/ 21167 h 751417"/>
                <a:gd name="connsiteX7" fmla="*/ 264583 w 1386550"/>
                <a:gd name="connsiteY7" fmla="*/ 0 h 751417"/>
                <a:gd name="connsiteX8" fmla="*/ 328083 w 1386550"/>
                <a:gd name="connsiteY8" fmla="*/ 10584 h 751417"/>
                <a:gd name="connsiteX9" fmla="*/ 349250 w 1386550"/>
                <a:gd name="connsiteY9" fmla="*/ 42334 h 751417"/>
                <a:gd name="connsiteX10" fmla="*/ 381000 w 1386550"/>
                <a:gd name="connsiteY10" fmla="*/ 74084 h 751417"/>
                <a:gd name="connsiteX11" fmla="*/ 423333 w 1386550"/>
                <a:gd name="connsiteY11" fmla="*/ 137584 h 751417"/>
                <a:gd name="connsiteX12" fmla="*/ 444500 w 1386550"/>
                <a:gd name="connsiteY12" fmla="*/ 169334 h 751417"/>
                <a:gd name="connsiteX13" fmla="*/ 465667 w 1386550"/>
                <a:gd name="connsiteY13" fmla="*/ 201084 h 751417"/>
                <a:gd name="connsiteX14" fmla="*/ 497417 w 1386550"/>
                <a:gd name="connsiteY14" fmla="*/ 222250 h 751417"/>
                <a:gd name="connsiteX15" fmla="*/ 518583 w 1386550"/>
                <a:gd name="connsiteY15" fmla="*/ 264584 h 751417"/>
                <a:gd name="connsiteX16" fmla="*/ 529167 w 1386550"/>
                <a:gd name="connsiteY16" fmla="*/ 296334 h 751417"/>
                <a:gd name="connsiteX17" fmla="*/ 571500 w 1386550"/>
                <a:gd name="connsiteY17" fmla="*/ 338667 h 751417"/>
                <a:gd name="connsiteX18" fmla="*/ 592667 w 1386550"/>
                <a:gd name="connsiteY18" fmla="*/ 370417 h 751417"/>
                <a:gd name="connsiteX19" fmla="*/ 666750 w 1386550"/>
                <a:gd name="connsiteY19" fmla="*/ 412750 h 751417"/>
                <a:gd name="connsiteX20" fmla="*/ 740833 w 1386550"/>
                <a:gd name="connsiteY20" fmla="*/ 444500 h 751417"/>
                <a:gd name="connsiteX21" fmla="*/ 910167 w 1386550"/>
                <a:gd name="connsiteY21" fmla="*/ 455084 h 751417"/>
                <a:gd name="connsiteX22" fmla="*/ 952500 w 1386550"/>
                <a:gd name="connsiteY22" fmla="*/ 465667 h 751417"/>
                <a:gd name="connsiteX23" fmla="*/ 973667 w 1386550"/>
                <a:gd name="connsiteY23" fmla="*/ 497417 h 751417"/>
                <a:gd name="connsiteX24" fmla="*/ 994833 w 1386550"/>
                <a:gd name="connsiteY24" fmla="*/ 582084 h 751417"/>
                <a:gd name="connsiteX25" fmla="*/ 1005417 w 1386550"/>
                <a:gd name="connsiteY25" fmla="*/ 613834 h 751417"/>
                <a:gd name="connsiteX26" fmla="*/ 1068917 w 1386550"/>
                <a:gd name="connsiteY26" fmla="*/ 666750 h 751417"/>
                <a:gd name="connsiteX27" fmla="*/ 1100667 w 1386550"/>
                <a:gd name="connsiteY27" fmla="*/ 677334 h 751417"/>
                <a:gd name="connsiteX28" fmla="*/ 1143000 w 1386550"/>
                <a:gd name="connsiteY28" fmla="*/ 698500 h 751417"/>
                <a:gd name="connsiteX29" fmla="*/ 1174750 w 1386550"/>
                <a:gd name="connsiteY29" fmla="*/ 709084 h 751417"/>
                <a:gd name="connsiteX30" fmla="*/ 1206500 w 1386550"/>
                <a:gd name="connsiteY30" fmla="*/ 730250 h 751417"/>
                <a:gd name="connsiteX31" fmla="*/ 1248833 w 1386550"/>
                <a:gd name="connsiteY31" fmla="*/ 751417 h 751417"/>
                <a:gd name="connsiteX32" fmla="*/ 1312333 w 1386550"/>
                <a:gd name="connsiteY32" fmla="*/ 730250 h 751417"/>
                <a:gd name="connsiteX33" fmla="*/ 1322917 w 1386550"/>
                <a:gd name="connsiteY33" fmla="*/ 698500 h 751417"/>
                <a:gd name="connsiteX34" fmla="*/ 1354667 w 1386550"/>
                <a:gd name="connsiteY34" fmla="*/ 613834 h 751417"/>
                <a:gd name="connsiteX35" fmla="*/ 1365250 w 1386550"/>
                <a:gd name="connsiteY35" fmla="*/ 433917 h 751417"/>
                <a:gd name="connsiteX36" fmla="*/ 1386417 w 1386550"/>
                <a:gd name="connsiteY36" fmla="*/ 370417 h 7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6550" h="751417">
                  <a:moveTo>
                    <a:pt x="0" y="317500"/>
                  </a:moveTo>
                  <a:cubicBezTo>
                    <a:pt x="17639" y="306917"/>
                    <a:pt x="38372" y="300295"/>
                    <a:pt x="52917" y="285750"/>
                  </a:cubicBezTo>
                  <a:cubicBezTo>
                    <a:pt x="60805" y="277862"/>
                    <a:pt x="58082" y="263752"/>
                    <a:pt x="63500" y="254000"/>
                  </a:cubicBezTo>
                  <a:cubicBezTo>
                    <a:pt x="75854" y="231762"/>
                    <a:pt x="97788" y="214634"/>
                    <a:pt x="105833" y="190500"/>
                  </a:cubicBezTo>
                  <a:cubicBezTo>
                    <a:pt x="109361" y="179917"/>
                    <a:pt x="109448" y="167461"/>
                    <a:pt x="116417" y="158750"/>
                  </a:cubicBezTo>
                  <a:cubicBezTo>
                    <a:pt x="124363" y="148818"/>
                    <a:pt x="137584" y="144639"/>
                    <a:pt x="148167" y="137584"/>
                  </a:cubicBezTo>
                  <a:cubicBezTo>
                    <a:pt x="154492" y="105959"/>
                    <a:pt x="161849" y="34245"/>
                    <a:pt x="201083" y="21167"/>
                  </a:cubicBezTo>
                  <a:lnTo>
                    <a:pt x="264583" y="0"/>
                  </a:lnTo>
                  <a:cubicBezTo>
                    <a:pt x="285750" y="3528"/>
                    <a:pt x="308890" y="987"/>
                    <a:pt x="328083" y="10584"/>
                  </a:cubicBezTo>
                  <a:cubicBezTo>
                    <a:pt x="339460" y="16272"/>
                    <a:pt x="341107" y="32563"/>
                    <a:pt x="349250" y="42334"/>
                  </a:cubicBezTo>
                  <a:cubicBezTo>
                    <a:pt x="358832" y="53832"/>
                    <a:pt x="371811" y="62270"/>
                    <a:pt x="381000" y="74084"/>
                  </a:cubicBezTo>
                  <a:cubicBezTo>
                    <a:pt x="396618" y="94164"/>
                    <a:pt x="409222" y="116417"/>
                    <a:pt x="423333" y="137584"/>
                  </a:cubicBezTo>
                  <a:lnTo>
                    <a:pt x="444500" y="169334"/>
                  </a:lnTo>
                  <a:cubicBezTo>
                    <a:pt x="451556" y="179917"/>
                    <a:pt x="455084" y="194029"/>
                    <a:pt x="465667" y="201084"/>
                  </a:cubicBezTo>
                  <a:lnTo>
                    <a:pt x="497417" y="222250"/>
                  </a:lnTo>
                  <a:cubicBezTo>
                    <a:pt x="504472" y="236361"/>
                    <a:pt x="512368" y="250083"/>
                    <a:pt x="518583" y="264584"/>
                  </a:cubicBezTo>
                  <a:cubicBezTo>
                    <a:pt x="522977" y="274838"/>
                    <a:pt x="522683" y="287256"/>
                    <a:pt x="529167" y="296334"/>
                  </a:cubicBezTo>
                  <a:cubicBezTo>
                    <a:pt x="540766" y="312573"/>
                    <a:pt x="558513" y="323515"/>
                    <a:pt x="571500" y="338667"/>
                  </a:cubicBezTo>
                  <a:cubicBezTo>
                    <a:pt x="579778" y="348324"/>
                    <a:pt x="583673" y="361423"/>
                    <a:pt x="592667" y="370417"/>
                  </a:cubicBezTo>
                  <a:cubicBezTo>
                    <a:pt x="609859" y="387609"/>
                    <a:pt x="647378" y="401680"/>
                    <a:pt x="666750" y="412750"/>
                  </a:cubicBezTo>
                  <a:cubicBezTo>
                    <a:pt x="704251" y="434179"/>
                    <a:pt x="693423" y="439759"/>
                    <a:pt x="740833" y="444500"/>
                  </a:cubicBezTo>
                  <a:cubicBezTo>
                    <a:pt x="797107" y="450127"/>
                    <a:pt x="853722" y="451556"/>
                    <a:pt x="910167" y="455084"/>
                  </a:cubicBezTo>
                  <a:cubicBezTo>
                    <a:pt x="924278" y="458612"/>
                    <a:pt x="940398" y="457599"/>
                    <a:pt x="952500" y="465667"/>
                  </a:cubicBezTo>
                  <a:cubicBezTo>
                    <a:pt x="963083" y="472723"/>
                    <a:pt x="967979" y="486040"/>
                    <a:pt x="973667" y="497417"/>
                  </a:cubicBezTo>
                  <a:cubicBezTo>
                    <a:pt x="985763" y="521608"/>
                    <a:pt x="988795" y="557933"/>
                    <a:pt x="994833" y="582084"/>
                  </a:cubicBezTo>
                  <a:cubicBezTo>
                    <a:pt x="997539" y="592907"/>
                    <a:pt x="999229" y="604552"/>
                    <a:pt x="1005417" y="613834"/>
                  </a:cubicBezTo>
                  <a:cubicBezTo>
                    <a:pt x="1017121" y="631390"/>
                    <a:pt x="1049392" y="656988"/>
                    <a:pt x="1068917" y="666750"/>
                  </a:cubicBezTo>
                  <a:cubicBezTo>
                    <a:pt x="1078895" y="671739"/>
                    <a:pt x="1090413" y="672939"/>
                    <a:pt x="1100667" y="677334"/>
                  </a:cubicBezTo>
                  <a:cubicBezTo>
                    <a:pt x="1115168" y="683549"/>
                    <a:pt x="1128499" y="692285"/>
                    <a:pt x="1143000" y="698500"/>
                  </a:cubicBezTo>
                  <a:cubicBezTo>
                    <a:pt x="1153254" y="702895"/>
                    <a:pt x="1164772" y="704095"/>
                    <a:pt x="1174750" y="709084"/>
                  </a:cubicBezTo>
                  <a:cubicBezTo>
                    <a:pt x="1186127" y="714772"/>
                    <a:pt x="1195456" y="723939"/>
                    <a:pt x="1206500" y="730250"/>
                  </a:cubicBezTo>
                  <a:cubicBezTo>
                    <a:pt x="1220198" y="738077"/>
                    <a:pt x="1234722" y="744361"/>
                    <a:pt x="1248833" y="751417"/>
                  </a:cubicBezTo>
                  <a:cubicBezTo>
                    <a:pt x="1270000" y="744361"/>
                    <a:pt x="1294177" y="743218"/>
                    <a:pt x="1312333" y="730250"/>
                  </a:cubicBezTo>
                  <a:cubicBezTo>
                    <a:pt x="1321411" y="723766"/>
                    <a:pt x="1318522" y="708754"/>
                    <a:pt x="1322917" y="698500"/>
                  </a:cubicBezTo>
                  <a:cubicBezTo>
                    <a:pt x="1356122" y="621022"/>
                    <a:pt x="1335154" y="691880"/>
                    <a:pt x="1354667" y="613834"/>
                  </a:cubicBezTo>
                  <a:cubicBezTo>
                    <a:pt x="1358195" y="553862"/>
                    <a:pt x="1356754" y="493389"/>
                    <a:pt x="1365250" y="433917"/>
                  </a:cubicBezTo>
                  <a:cubicBezTo>
                    <a:pt x="1389572" y="263660"/>
                    <a:pt x="1386417" y="461749"/>
                    <a:pt x="1386417" y="3704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Rounded Rectangle 6"/>
          <p:cNvSpPr/>
          <p:nvPr/>
        </p:nvSpPr>
        <p:spPr>
          <a:xfrm>
            <a:off x="5947833" y="3227917"/>
            <a:ext cx="603250" cy="439384"/>
          </a:xfrm>
          <a:prstGeom prst="roundRect">
            <a:avLst/>
          </a:prstGeom>
          <a:solidFill>
            <a:schemeClr val="accent6">
              <a:lumMod val="60000"/>
              <a:lumOff val="40000"/>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00FF"/>
              </a:solidFill>
            </a:endParaRPr>
          </a:p>
        </p:txBody>
      </p:sp>
      <p:sp>
        <p:nvSpPr>
          <p:cNvPr id="24" name="Title 1"/>
          <p:cNvSpPr txBox="1">
            <a:spLocks/>
          </p:cNvSpPr>
          <p:nvPr/>
        </p:nvSpPr>
        <p:spPr>
          <a:xfrm>
            <a:off x="603035" y="4630273"/>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a:solidFill>
                  <a:srgbClr val="0000FF"/>
                </a:solidFill>
              </a:rPr>
              <a:t>Concerted Rotation</a:t>
            </a:r>
          </a:p>
        </p:txBody>
      </p:sp>
    </p:spTree>
    <p:extLst>
      <p:ext uri="{BB962C8B-B14F-4D97-AF65-F5344CB8AC3E}">
        <p14:creationId xmlns:p14="http://schemas.microsoft.com/office/powerpoint/2010/main" val="2606935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2-02-16 at 1.51.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354" y="2666304"/>
            <a:ext cx="6026150" cy="1838302"/>
          </a:xfrm>
          <a:prstGeom prst="rect">
            <a:avLst/>
          </a:prstGeom>
        </p:spPr>
      </p:pic>
      <p:sp>
        <p:nvSpPr>
          <p:cNvPr id="2" name="Title 1"/>
          <p:cNvSpPr>
            <a:spLocks noGrp="1"/>
          </p:cNvSpPr>
          <p:nvPr>
            <p:ph type="title"/>
          </p:nvPr>
        </p:nvSpPr>
        <p:spPr/>
        <p:txBody>
          <a:bodyPr/>
          <a:lstStyle/>
          <a:p>
            <a:pPr algn="l"/>
            <a:r>
              <a:rPr lang="en-US" dirty="0" smtClean="0"/>
              <a:t>Local Deformation Problem</a:t>
            </a:r>
            <a:endParaRPr lang="en-US" dirty="0"/>
          </a:p>
        </p:txBody>
      </p:sp>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Ring Closure and Local Conformational Deformations of Chain </a:t>
            </a:r>
            <a:r>
              <a:rPr lang="en-US" sz="1600" dirty="0" smtClean="0"/>
              <a:t>Molecules, </a:t>
            </a:r>
            <a:r>
              <a:rPr lang="en-US" sz="1600" dirty="0" err="1"/>
              <a:t>Nobuhiro</a:t>
            </a:r>
            <a:r>
              <a:rPr lang="en-US" sz="1600" dirty="0"/>
              <a:t> Go¯, Harold A. </a:t>
            </a:r>
            <a:r>
              <a:rPr lang="en-US" sz="1600" dirty="0" err="1" smtClean="0"/>
              <a:t>Scheraga</a:t>
            </a:r>
            <a:r>
              <a:rPr lang="en-US" sz="1600" dirty="0" smtClean="0"/>
              <a:t>. </a:t>
            </a:r>
            <a:r>
              <a:rPr lang="de-DE" sz="1600" i="1" dirty="0" err="1" smtClean="0"/>
              <a:t>Macromolecules</a:t>
            </a:r>
            <a:r>
              <a:rPr lang="de-DE" sz="1600" dirty="0" smtClean="0"/>
              <a:t>, 1970, </a:t>
            </a:r>
            <a:r>
              <a:rPr lang="de-DE" sz="1600" i="1" dirty="0" smtClean="0"/>
              <a:t>3</a:t>
            </a:r>
            <a:r>
              <a:rPr lang="de-DE" sz="1600" dirty="0" smtClean="0"/>
              <a:t> (2), 178–187</a:t>
            </a:r>
            <a:endParaRPr lang="en-US" sz="1600" dirty="0"/>
          </a:p>
        </p:txBody>
      </p:sp>
      <p:grpSp>
        <p:nvGrpSpPr>
          <p:cNvPr id="7" name="Group 6"/>
          <p:cNvGrpSpPr/>
          <p:nvPr/>
        </p:nvGrpSpPr>
        <p:grpSpPr>
          <a:xfrm>
            <a:off x="2350178" y="2591306"/>
            <a:ext cx="4374047" cy="901625"/>
            <a:chOff x="2350178" y="2591306"/>
            <a:chExt cx="4374047" cy="901625"/>
          </a:xfrm>
        </p:grpSpPr>
        <p:pic>
          <p:nvPicPr>
            <p:cNvPr id="6" name="Picture 5" descr="Screen Shot 2012-02-16 at 12.08.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94406">
              <a:off x="2350178" y="2591306"/>
              <a:ext cx="381000" cy="468274"/>
            </a:xfrm>
            <a:prstGeom prst="rect">
              <a:avLst/>
            </a:prstGeom>
          </p:spPr>
        </p:pic>
        <p:pic>
          <p:nvPicPr>
            <p:cNvPr id="8" name="Picture 7" descr="Screen Shot 2012-02-16 at 12.08.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38886">
              <a:off x="6301315" y="3070021"/>
              <a:ext cx="381000" cy="464820"/>
            </a:xfrm>
            <a:prstGeom prst="rect">
              <a:avLst/>
            </a:prstGeom>
          </p:spPr>
        </p:pic>
      </p:grpSp>
    </p:spTree>
    <p:extLst>
      <p:ext uri="{BB962C8B-B14F-4D97-AF65-F5344CB8AC3E}">
        <p14:creationId xmlns:p14="http://schemas.microsoft.com/office/powerpoint/2010/main" val="368045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Local Deformation Problem</a:t>
            </a:r>
          </a:p>
        </p:txBody>
      </p:sp>
      <p:pic>
        <p:nvPicPr>
          <p:cNvPr id="6" name="Picture 5" descr="Screen Shot 2012-02-09 at 2.16.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307" y="1565782"/>
            <a:ext cx="2540940" cy="4228335"/>
          </a:xfrm>
          <a:prstGeom prst="rect">
            <a:avLst/>
          </a:prstGeom>
        </p:spPr>
      </p:pic>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Ring Closure and Local Conformational Deformations of Chain </a:t>
            </a:r>
            <a:r>
              <a:rPr lang="en-US" sz="1600" dirty="0" smtClean="0"/>
              <a:t>Molecules, </a:t>
            </a:r>
            <a:r>
              <a:rPr lang="en-US" sz="1600" dirty="0" err="1"/>
              <a:t>Nobuhiro</a:t>
            </a:r>
            <a:r>
              <a:rPr lang="en-US" sz="1600" dirty="0"/>
              <a:t> Go¯, Harold A. </a:t>
            </a:r>
            <a:r>
              <a:rPr lang="en-US" sz="1600" dirty="0" err="1" smtClean="0"/>
              <a:t>Scheraga</a:t>
            </a:r>
            <a:r>
              <a:rPr lang="en-US" sz="1600" dirty="0" smtClean="0"/>
              <a:t>. </a:t>
            </a:r>
            <a:r>
              <a:rPr lang="de-DE" sz="1600" i="1" dirty="0" err="1" smtClean="0"/>
              <a:t>Macromolecules</a:t>
            </a:r>
            <a:r>
              <a:rPr lang="de-DE" sz="1600" dirty="0" smtClean="0"/>
              <a:t>, 1970, </a:t>
            </a:r>
            <a:r>
              <a:rPr lang="de-DE" sz="1600" i="1" dirty="0" smtClean="0"/>
              <a:t>3</a:t>
            </a:r>
            <a:r>
              <a:rPr lang="de-DE" sz="1600" dirty="0" smtClean="0"/>
              <a:t> (2), 178–187</a:t>
            </a:r>
            <a:endParaRPr lang="en-US" sz="1600" dirty="0"/>
          </a:p>
        </p:txBody>
      </p:sp>
      <p:grpSp>
        <p:nvGrpSpPr>
          <p:cNvPr id="23" name="Group 22"/>
          <p:cNvGrpSpPr/>
          <p:nvPr/>
        </p:nvGrpSpPr>
        <p:grpSpPr>
          <a:xfrm>
            <a:off x="3972684" y="1565782"/>
            <a:ext cx="4160429" cy="4277651"/>
            <a:chOff x="3972684" y="1565782"/>
            <a:chExt cx="4160429" cy="4277651"/>
          </a:xfrm>
        </p:grpSpPr>
        <p:pic>
          <p:nvPicPr>
            <p:cNvPr id="8" name="Picture 7" descr="Screen Shot 2012-02-09 at 2.19.4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2684" y="1565782"/>
              <a:ext cx="4160429" cy="3205422"/>
            </a:xfrm>
            <a:prstGeom prst="rect">
              <a:avLst/>
            </a:prstGeom>
          </p:spPr>
        </p:pic>
        <p:pic>
          <p:nvPicPr>
            <p:cNvPr id="13" name="Picture 12" descr="Screen Shot 2012-02-09 at 2.41.3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4320" y="4629202"/>
              <a:ext cx="1817040" cy="1214231"/>
            </a:xfrm>
            <a:prstGeom prst="rect">
              <a:avLst/>
            </a:prstGeom>
          </p:spPr>
        </p:pic>
      </p:grpSp>
      <p:sp>
        <p:nvSpPr>
          <p:cNvPr id="9" name="Oval 8"/>
          <p:cNvSpPr/>
          <p:nvPr/>
        </p:nvSpPr>
        <p:spPr>
          <a:xfrm>
            <a:off x="2701858" y="3698429"/>
            <a:ext cx="86308" cy="739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1935760" y="3378414"/>
            <a:ext cx="852407" cy="1201472"/>
            <a:chOff x="7195677" y="1251164"/>
            <a:chExt cx="852407" cy="1201472"/>
          </a:xfrm>
        </p:grpSpPr>
        <p:cxnSp>
          <p:nvCxnSpPr>
            <p:cNvPr id="11" name="Straight Arrow Connector 10"/>
            <p:cNvCxnSpPr/>
            <p:nvPr/>
          </p:nvCxnSpPr>
          <p:spPr>
            <a:xfrm flipV="1">
              <a:off x="7195677" y="1662189"/>
              <a:ext cx="766098" cy="790447"/>
            </a:xfrm>
            <a:prstGeom prst="straightConnector1">
              <a:avLst/>
            </a:prstGeom>
            <a:ln>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57476" y="1251164"/>
              <a:ext cx="390608" cy="369332"/>
            </a:xfrm>
            <a:prstGeom prst="rect">
              <a:avLst/>
            </a:prstGeom>
            <a:noFill/>
          </p:spPr>
          <p:txBody>
            <a:bodyPr wrap="square" rtlCol="0">
              <a:spAutoFit/>
            </a:bodyPr>
            <a:lstStyle/>
            <a:p>
              <a:r>
                <a:rPr lang="en-US" smtClean="0">
                  <a:solidFill>
                    <a:srgbClr val="FF0000"/>
                  </a:solidFill>
                </a:rPr>
                <a:t>r</a:t>
              </a:r>
              <a:r>
                <a:rPr lang="en-US" baseline="-25000" smtClean="0">
                  <a:solidFill>
                    <a:srgbClr val="FF0000"/>
                  </a:solidFill>
                </a:rPr>
                <a:t>i</a:t>
              </a:r>
              <a:endParaRPr lang="en-US" baseline="-25000" dirty="0">
                <a:solidFill>
                  <a:srgbClr val="0000FF"/>
                </a:solidFill>
              </a:endParaRPr>
            </a:p>
          </p:txBody>
        </p:sp>
      </p:grpSp>
      <p:grpSp>
        <p:nvGrpSpPr>
          <p:cNvPr id="10" name="Group 9"/>
          <p:cNvGrpSpPr/>
          <p:nvPr/>
        </p:nvGrpSpPr>
        <p:grpSpPr>
          <a:xfrm>
            <a:off x="1741110" y="3227917"/>
            <a:ext cx="1587904" cy="1384235"/>
            <a:chOff x="1741110" y="3227917"/>
            <a:chExt cx="1587904" cy="1384235"/>
          </a:xfrm>
        </p:grpSpPr>
        <p:grpSp>
          <p:nvGrpSpPr>
            <p:cNvPr id="22" name="Group 21"/>
            <p:cNvGrpSpPr/>
            <p:nvPr/>
          </p:nvGrpSpPr>
          <p:grpSpPr>
            <a:xfrm>
              <a:off x="1874112" y="3366084"/>
              <a:ext cx="1454902" cy="1246068"/>
              <a:chOff x="1874112" y="3366084"/>
              <a:chExt cx="1454902" cy="1246068"/>
            </a:xfrm>
          </p:grpSpPr>
          <p:cxnSp>
            <p:nvCxnSpPr>
              <p:cNvPr id="15" name="Straight Arrow Connector 14"/>
              <p:cNvCxnSpPr/>
              <p:nvPr/>
            </p:nvCxnSpPr>
            <p:spPr>
              <a:xfrm flipH="1" flipV="1">
                <a:off x="1874112" y="3550750"/>
                <a:ext cx="61648" cy="102913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935760" y="4427486"/>
                <a:ext cx="1055909" cy="1524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93032" y="4210554"/>
                <a:ext cx="435982" cy="369332"/>
              </a:xfrm>
              <a:prstGeom prst="rect">
                <a:avLst/>
              </a:prstGeom>
              <a:noFill/>
            </p:spPr>
            <p:txBody>
              <a:bodyPr wrap="square" rtlCol="0">
                <a:spAutoFit/>
              </a:bodyPr>
              <a:lstStyle/>
              <a:p>
                <a:r>
                  <a:rPr lang="en-US" dirty="0" err="1" smtClean="0">
                    <a:solidFill>
                      <a:srgbClr val="FF0000"/>
                    </a:solidFill>
                  </a:rPr>
                  <a:t>y</a:t>
                </a:r>
                <a:r>
                  <a:rPr lang="en-US" baseline="-25000" dirty="0" err="1" smtClean="0">
                    <a:solidFill>
                      <a:srgbClr val="FF0000"/>
                    </a:solidFill>
                  </a:rPr>
                  <a:t>i</a:t>
                </a:r>
                <a:endParaRPr lang="en-US" baseline="-25000" dirty="0">
                  <a:solidFill>
                    <a:srgbClr val="FF0000"/>
                  </a:solidFill>
                </a:endParaRPr>
              </a:p>
            </p:txBody>
          </p:sp>
          <p:sp>
            <p:nvSpPr>
              <p:cNvPr id="20" name="TextBox 19"/>
              <p:cNvSpPr txBox="1"/>
              <p:nvPr/>
            </p:nvSpPr>
            <p:spPr>
              <a:xfrm>
                <a:off x="1935760" y="3366084"/>
                <a:ext cx="435982" cy="369332"/>
              </a:xfrm>
              <a:prstGeom prst="rect">
                <a:avLst/>
              </a:prstGeom>
              <a:noFill/>
            </p:spPr>
            <p:txBody>
              <a:bodyPr wrap="square" rtlCol="0">
                <a:spAutoFit/>
              </a:bodyPr>
              <a:lstStyle/>
              <a:p>
                <a:r>
                  <a:rPr lang="en-US" dirty="0">
                    <a:solidFill>
                      <a:srgbClr val="FF0000"/>
                    </a:solidFill>
                  </a:rPr>
                  <a:t>x</a:t>
                </a:r>
                <a:r>
                  <a:rPr lang="en-US" baseline="-25000" dirty="0" smtClean="0">
                    <a:solidFill>
                      <a:srgbClr val="FF0000"/>
                    </a:solidFill>
                  </a:rPr>
                  <a:t>i</a:t>
                </a:r>
                <a:endParaRPr lang="en-US" baseline="-25000" dirty="0">
                  <a:solidFill>
                    <a:srgbClr val="FF0000"/>
                  </a:solidFill>
                </a:endParaRPr>
              </a:p>
            </p:txBody>
          </p:sp>
          <p:sp>
            <p:nvSpPr>
              <p:cNvPr id="21" name="TextBox 20"/>
              <p:cNvSpPr txBox="1"/>
              <p:nvPr/>
            </p:nvSpPr>
            <p:spPr>
              <a:xfrm>
                <a:off x="1935760" y="4242820"/>
                <a:ext cx="435982" cy="369332"/>
              </a:xfrm>
              <a:prstGeom prst="rect">
                <a:avLst/>
              </a:prstGeom>
              <a:noFill/>
            </p:spPr>
            <p:txBody>
              <a:bodyPr wrap="square" rtlCol="0">
                <a:spAutoFit/>
              </a:bodyPr>
              <a:lstStyle/>
              <a:p>
                <a:r>
                  <a:rPr lang="en-US" dirty="0">
                    <a:solidFill>
                      <a:srgbClr val="FF0000"/>
                    </a:solidFill>
                  </a:rPr>
                  <a:t>o</a:t>
                </a:r>
                <a:endParaRPr lang="en-US" baseline="-25000" dirty="0">
                  <a:solidFill>
                    <a:srgbClr val="FF0000"/>
                  </a:solidFill>
                </a:endParaRPr>
              </a:p>
            </p:txBody>
          </p:sp>
        </p:grpSp>
        <p:sp>
          <p:nvSpPr>
            <p:cNvPr id="7" name="Oval 6"/>
            <p:cNvSpPr/>
            <p:nvPr/>
          </p:nvSpPr>
          <p:spPr>
            <a:xfrm>
              <a:off x="1741110" y="3227917"/>
              <a:ext cx="247566" cy="243416"/>
            </a:xfrm>
            <a:prstGeom prst="ellipse">
              <a:avLst/>
            </a:prstGeom>
            <a:solidFill>
              <a:schemeClr val="accent6">
                <a:lumMod val="60000"/>
                <a:lumOff val="40000"/>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979999" y="3403071"/>
            <a:ext cx="1832860" cy="2070550"/>
            <a:chOff x="1979999" y="3403071"/>
            <a:chExt cx="1832860" cy="2070550"/>
          </a:xfrm>
        </p:grpSpPr>
        <p:grpSp>
          <p:nvGrpSpPr>
            <p:cNvPr id="4" name="Group 3"/>
            <p:cNvGrpSpPr/>
            <p:nvPr/>
          </p:nvGrpSpPr>
          <p:grpSpPr>
            <a:xfrm>
              <a:off x="1979999" y="3836915"/>
              <a:ext cx="1832860" cy="1636706"/>
              <a:chOff x="1979999" y="3836915"/>
              <a:chExt cx="1832860" cy="1636706"/>
            </a:xfrm>
          </p:grpSpPr>
          <p:cxnSp>
            <p:nvCxnSpPr>
              <p:cNvPr id="16" name="Straight Arrow Connector 15"/>
              <p:cNvCxnSpPr/>
              <p:nvPr/>
            </p:nvCxnSpPr>
            <p:spPr>
              <a:xfrm rot="18399052" flipH="1" flipV="1">
                <a:off x="2553381" y="4490241"/>
                <a:ext cx="61648" cy="102913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8399052" flipV="1">
                <a:off x="2741503" y="4741986"/>
                <a:ext cx="1055909" cy="152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979999" y="3836915"/>
                <a:ext cx="1832860" cy="1636706"/>
                <a:chOff x="1979999" y="3836915"/>
                <a:chExt cx="1832860" cy="1636706"/>
              </a:xfrm>
            </p:grpSpPr>
            <p:sp>
              <p:nvSpPr>
                <p:cNvPr id="24" name="TextBox 23"/>
                <p:cNvSpPr txBox="1"/>
                <p:nvPr/>
              </p:nvSpPr>
              <p:spPr>
                <a:xfrm rot="18399052">
                  <a:off x="3310770" y="3969672"/>
                  <a:ext cx="634845" cy="369332"/>
                </a:xfrm>
                <a:prstGeom prst="rect">
                  <a:avLst/>
                </a:prstGeom>
                <a:noFill/>
                <a:ln>
                  <a:noFill/>
                </a:ln>
              </p:spPr>
              <p:txBody>
                <a:bodyPr wrap="square" rtlCol="0">
                  <a:spAutoFit/>
                </a:bodyPr>
                <a:lstStyle/>
                <a:p>
                  <a:r>
                    <a:rPr lang="en-US" dirty="0">
                      <a:solidFill>
                        <a:srgbClr val="0000FF"/>
                      </a:solidFill>
                    </a:rPr>
                    <a:t>y</a:t>
                  </a:r>
                  <a:r>
                    <a:rPr lang="en-US" baseline="-25000" dirty="0" smtClean="0">
                      <a:solidFill>
                        <a:srgbClr val="0000FF"/>
                      </a:solidFill>
                    </a:rPr>
                    <a:t>i-1</a:t>
                  </a:r>
                  <a:endParaRPr lang="en-US" baseline="-25000" dirty="0">
                    <a:solidFill>
                      <a:srgbClr val="0000FF"/>
                    </a:solidFill>
                  </a:endParaRPr>
                </a:p>
              </p:txBody>
            </p:sp>
            <p:sp>
              <p:nvSpPr>
                <p:cNvPr id="25" name="TextBox 24"/>
                <p:cNvSpPr txBox="1"/>
                <p:nvPr/>
              </p:nvSpPr>
              <p:spPr>
                <a:xfrm rot="18399052">
                  <a:off x="1793617" y="4638411"/>
                  <a:ext cx="742095" cy="369332"/>
                </a:xfrm>
                <a:prstGeom prst="rect">
                  <a:avLst/>
                </a:prstGeom>
                <a:noFill/>
                <a:ln>
                  <a:noFill/>
                </a:ln>
              </p:spPr>
              <p:txBody>
                <a:bodyPr wrap="square" rtlCol="0">
                  <a:spAutoFit/>
                </a:bodyPr>
                <a:lstStyle/>
                <a:p>
                  <a:r>
                    <a:rPr lang="en-US" dirty="0">
                      <a:solidFill>
                        <a:srgbClr val="0000FF"/>
                      </a:solidFill>
                    </a:rPr>
                    <a:t>x</a:t>
                  </a:r>
                  <a:r>
                    <a:rPr lang="en-US" baseline="-25000" dirty="0" smtClean="0">
                      <a:solidFill>
                        <a:srgbClr val="0000FF"/>
                      </a:solidFill>
                    </a:rPr>
                    <a:t>i-1</a:t>
                  </a:r>
                  <a:endParaRPr lang="en-US" baseline="-25000" dirty="0">
                    <a:solidFill>
                      <a:srgbClr val="0000FF"/>
                    </a:solidFill>
                  </a:endParaRPr>
                </a:p>
              </p:txBody>
            </p:sp>
            <p:sp>
              <p:nvSpPr>
                <p:cNvPr id="26" name="TextBox 25"/>
                <p:cNvSpPr txBox="1"/>
                <p:nvPr/>
              </p:nvSpPr>
              <p:spPr>
                <a:xfrm rot="18399052">
                  <a:off x="2805304" y="5070964"/>
                  <a:ext cx="435982" cy="369332"/>
                </a:xfrm>
                <a:prstGeom prst="rect">
                  <a:avLst/>
                </a:prstGeom>
                <a:noFill/>
                <a:ln>
                  <a:noFill/>
                </a:ln>
              </p:spPr>
              <p:txBody>
                <a:bodyPr wrap="square" rtlCol="0">
                  <a:spAutoFit/>
                </a:bodyPr>
                <a:lstStyle/>
                <a:p>
                  <a:r>
                    <a:rPr lang="en-US" dirty="0">
                      <a:solidFill>
                        <a:srgbClr val="0000FF"/>
                      </a:solidFill>
                    </a:rPr>
                    <a:t>o</a:t>
                  </a:r>
                  <a:endParaRPr lang="en-US" baseline="-25000" dirty="0">
                    <a:solidFill>
                      <a:srgbClr val="0000FF"/>
                    </a:solidFill>
                  </a:endParaRPr>
                </a:p>
              </p:txBody>
            </p:sp>
          </p:grpSp>
        </p:grpSp>
        <p:cxnSp>
          <p:nvCxnSpPr>
            <p:cNvPr id="27" name="Straight Arrow Connector 26"/>
            <p:cNvCxnSpPr/>
            <p:nvPr/>
          </p:nvCxnSpPr>
          <p:spPr>
            <a:xfrm flipH="1" flipV="1">
              <a:off x="2745012" y="3772403"/>
              <a:ext cx="246658" cy="1458595"/>
            </a:xfrm>
            <a:prstGeom prst="straightConnector1">
              <a:avLst/>
            </a:prstGeom>
            <a:ln>
              <a:solidFill>
                <a:srgbClr val="0000FF"/>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701858" y="3403071"/>
              <a:ext cx="764227" cy="369332"/>
            </a:xfrm>
            <a:prstGeom prst="rect">
              <a:avLst/>
            </a:prstGeom>
          </p:spPr>
          <p:txBody>
            <a:bodyPr wrap="none">
              <a:spAutoFit/>
            </a:bodyPr>
            <a:lstStyle/>
            <a:p>
              <a:r>
                <a:rPr lang="en-US" dirty="0">
                  <a:solidFill>
                    <a:srgbClr val="0000FF"/>
                  </a:solidFill>
                </a:rPr>
                <a:t>-&gt; r</a:t>
              </a:r>
              <a:r>
                <a:rPr lang="en-US" baseline="-25000" dirty="0">
                  <a:solidFill>
                    <a:srgbClr val="0000FF"/>
                  </a:solidFill>
                </a:rPr>
                <a:t>i-1</a:t>
              </a:r>
            </a:p>
          </p:txBody>
        </p:sp>
      </p:grpSp>
    </p:spTree>
    <p:extLst>
      <p:ext uri="{BB962C8B-B14F-4D97-AF65-F5344CB8AC3E}">
        <p14:creationId xmlns:p14="http://schemas.microsoft.com/office/powerpoint/2010/main" val="560047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heckerboard(across)">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heckerboard(across)">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Local Deformation Problem</a:t>
            </a:r>
          </a:p>
        </p:txBody>
      </p:sp>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Ring Closure and Local Conformational Deformations of Chain </a:t>
            </a:r>
            <a:r>
              <a:rPr lang="en-US" sz="1600" dirty="0" smtClean="0"/>
              <a:t>Molecules, </a:t>
            </a:r>
            <a:r>
              <a:rPr lang="en-US" sz="1600" dirty="0" err="1"/>
              <a:t>Nobuhiro</a:t>
            </a:r>
            <a:r>
              <a:rPr lang="en-US" sz="1600" dirty="0"/>
              <a:t> Go¯, Harold A. </a:t>
            </a:r>
            <a:r>
              <a:rPr lang="en-US" sz="1600" dirty="0" err="1" smtClean="0"/>
              <a:t>Scheraga</a:t>
            </a:r>
            <a:r>
              <a:rPr lang="en-US" sz="1600" dirty="0" smtClean="0"/>
              <a:t>. </a:t>
            </a:r>
            <a:r>
              <a:rPr lang="de-DE" sz="1600" i="1" dirty="0" err="1" smtClean="0"/>
              <a:t>Macromolecules</a:t>
            </a:r>
            <a:r>
              <a:rPr lang="de-DE" sz="1600" dirty="0" smtClean="0"/>
              <a:t>, 1970, </a:t>
            </a:r>
            <a:r>
              <a:rPr lang="de-DE" sz="1600" i="1" dirty="0" smtClean="0"/>
              <a:t>3</a:t>
            </a:r>
            <a:r>
              <a:rPr lang="de-DE" sz="1600" dirty="0" smtClean="0"/>
              <a:t> (2), 178–187</a:t>
            </a:r>
            <a:endParaRPr lang="en-US" sz="1600" dirty="0"/>
          </a:p>
        </p:txBody>
      </p:sp>
      <p:pic>
        <p:nvPicPr>
          <p:cNvPr id="7" name="Picture 6" descr="Screen Shot 2012-02-09 at 3.1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05" y="3852153"/>
            <a:ext cx="5646415" cy="1634247"/>
          </a:xfrm>
          <a:prstGeom prst="rect">
            <a:avLst/>
          </a:prstGeom>
        </p:spPr>
      </p:pic>
      <p:grpSp>
        <p:nvGrpSpPr>
          <p:cNvPr id="4" name="Group 3"/>
          <p:cNvGrpSpPr/>
          <p:nvPr/>
        </p:nvGrpSpPr>
        <p:grpSpPr>
          <a:xfrm>
            <a:off x="1237252" y="1645279"/>
            <a:ext cx="6407150" cy="1838302"/>
            <a:chOff x="1237252" y="1645279"/>
            <a:chExt cx="6407150" cy="1838302"/>
          </a:xfrm>
        </p:grpSpPr>
        <p:pic>
          <p:nvPicPr>
            <p:cNvPr id="13" name="Picture 12" descr="Screen Shot 2012-02-16 at 1.51.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252" y="1645279"/>
              <a:ext cx="6026150" cy="1838302"/>
            </a:xfrm>
            <a:prstGeom prst="rect">
              <a:avLst/>
            </a:prstGeom>
          </p:spPr>
        </p:pic>
        <p:grpSp>
          <p:nvGrpSpPr>
            <p:cNvPr id="26" name="Group 25"/>
            <p:cNvGrpSpPr/>
            <p:nvPr/>
          </p:nvGrpSpPr>
          <p:grpSpPr>
            <a:xfrm>
              <a:off x="6163300" y="2108258"/>
              <a:ext cx="1481102" cy="485283"/>
              <a:chOff x="6163300" y="2108258"/>
              <a:chExt cx="1481102" cy="485283"/>
            </a:xfrm>
          </p:grpSpPr>
          <p:cxnSp>
            <p:nvCxnSpPr>
              <p:cNvPr id="10" name="Straight Arrow Connector 9"/>
              <p:cNvCxnSpPr/>
              <p:nvPr/>
            </p:nvCxnSpPr>
            <p:spPr>
              <a:xfrm flipV="1">
                <a:off x="6189501" y="2120587"/>
                <a:ext cx="12329" cy="44384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181611" y="2593540"/>
                <a:ext cx="569069"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163300" y="2108258"/>
                <a:ext cx="1481102" cy="369332"/>
              </a:xfrm>
              <a:prstGeom prst="rect">
                <a:avLst/>
              </a:prstGeom>
              <a:noFill/>
            </p:spPr>
            <p:txBody>
              <a:bodyPr wrap="square" rtlCol="0">
                <a:spAutoFit/>
              </a:bodyPr>
              <a:lstStyle/>
              <a:p>
                <a:r>
                  <a:rPr lang="en-US" dirty="0" smtClean="0">
                    <a:solidFill>
                      <a:srgbClr val="FF0000"/>
                    </a:solidFill>
                  </a:rPr>
                  <a:t>(</a:t>
                </a:r>
                <a:r>
                  <a:rPr lang="en-US" b="1" dirty="0" err="1" smtClean="0">
                    <a:solidFill>
                      <a:srgbClr val="FF0000"/>
                    </a:solidFill>
                  </a:rPr>
                  <a:t>s</a:t>
                </a:r>
                <a:r>
                  <a:rPr lang="en-US" dirty="0" err="1" smtClean="0">
                    <a:solidFill>
                      <a:srgbClr val="FF0000"/>
                    </a:solidFill>
                  </a:rPr>
                  <a:t>,</a:t>
                </a:r>
                <a:r>
                  <a:rPr lang="en-US" b="1" dirty="0" err="1" smtClean="0">
                    <a:solidFill>
                      <a:srgbClr val="FF0000"/>
                    </a:solidFill>
                  </a:rPr>
                  <a:t>u</a:t>
                </a:r>
                <a:r>
                  <a:rPr lang="en-US" dirty="0" err="1" smtClean="0">
                    <a:solidFill>
                      <a:srgbClr val="FF0000"/>
                    </a:solidFill>
                  </a:rPr>
                  <a:t>,</a:t>
                </a:r>
                <a:r>
                  <a:rPr lang="en-US" b="1" dirty="0" err="1" smtClean="0">
                    <a:solidFill>
                      <a:srgbClr val="FF0000"/>
                    </a:solidFill>
                  </a:rPr>
                  <a:t>v</a:t>
                </a:r>
                <a:r>
                  <a:rPr lang="en-US" dirty="0" smtClean="0">
                    <a:solidFill>
                      <a:srgbClr val="FF0000"/>
                    </a:solidFill>
                  </a:rPr>
                  <a:t>)</a:t>
                </a:r>
                <a:endParaRPr lang="en-US" dirty="0">
                  <a:solidFill>
                    <a:srgbClr val="FF0000"/>
                  </a:solidFill>
                </a:endParaRPr>
              </a:p>
            </p:txBody>
          </p:sp>
        </p:grpSp>
      </p:grpSp>
      <p:sp>
        <p:nvSpPr>
          <p:cNvPr id="28" name="TextBox 27"/>
          <p:cNvSpPr txBox="1"/>
          <p:nvPr/>
        </p:nvSpPr>
        <p:spPr>
          <a:xfrm>
            <a:off x="6750680" y="4389120"/>
            <a:ext cx="2089702" cy="461665"/>
          </a:xfrm>
          <a:prstGeom prst="rect">
            <a:avLst/>
          </a:prstGeom>
          <a:noFill/>
        </p:spPr>
        <p:txBody>
          <a:bodyPr wrap="square" rtlCol="0">
            <a:spAutoFit/>
          </a:bodyPr>
          <a:lstStyle/>
          <a:p>
            <a:r>
              <a:rPr lang="en-US" sz="2400" dirty="0">
                <a:solidFill>
                  <a:srgbClr val="0000FF"/>
                </a:solidFill>
                <a:latin typeface="Arial Black"/>
                <a:cs typeface="Arial Black"/>
              </a:rPr>
              <a:t>n</a:t>
            </a:r>
            <a:r>
              <a:rPr lang="en-US" sz="2400" dirty="0" smtClean="0">
                <a:solidFill>
                  <a:srgbClr val="0000FF"/>
                </a:solidFill>
                <a:latin typeface="Arial Black"/>
                <a:cs typeface="Arial Black"/>
              </a:rPr>
              <a:t>-6 DOFs</a:t>
            </a:r>
            <a:endParaRPr lang="en-US" sz="2400" dirty="0">
              <a:solidFill>
                <a:srgbClr val="0000FF"/>
              </a:solidFill>
              <a:latin typeface="Arial Black"/>
              <a:cs typeface="Arial Black"/>
            </a:endParaRPr>
          </a:p>
        </p:txBody>
      </p:sp>
    </p:spTree>
    <p:extLst>
      <p:ext uri="{BB962C8B-B14F-4D97-AF65-F5344CB8AC3E}">
        <p14:creationId xmlns:p14="http://schemas.microsoft.com/office/powerpoint/2010/main" val="1119587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Local Deformation Problem</a:t>
            </a:r>
          </a:p>
        </p:txBody>
      </p:sp>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Ring Closure and Local Conformational Deformations of Chain </a:t>
            </a:r>
            <a:r>
              <a:rPr lang="en-US" sz="1600" dirty="0" smtClean="0"/>
              <a:t>Molecules, </a:t>
            </a:r>
            <a:r>
              <a:rPr lang="en-US" sz="1600" dirty="0" err="1"/>
              <a:t>Nobuhiro</a:t>
            </a:r>
            <a:r>
              <a:rPr lang="en-US" sz="1600" dirty="0"/>
              <a:t> Go¯, Harold A. </a:t>
            </a:r>
            <a:r>
              <a:rPr lang="en-US" sz="1600" dirty="0" err="1" smtClean="0"/>
              <a:t>Scheraga</a:t>
            </a:r>
            <a:r>
              <a:rPr lang="en-US" sz="1600" dirty="0" smtClean="0"/>
              <a:t>. </a:t>
            </a:r>
            <a:r>
              <a:rPr lang="de-DE" sz="1600" i="1" dirty="0" err="1" smtClean="0"/>
              <a:t>Macromolecules</a:t>
            </a:r>
            <a:r>
              <a:rPr lang="de-DE" sz="1600" dirty="0" smtClean="0"/>
              <a:t>, 1970, </a:t>
            </a:r>
            <a:r>
              <a:rPr lang="de-DE" sz="1600" i="1" dirty="0" smtClean="0"/>
              <a:t>3</a:t>
            </a:r>
            <a:r>
              <a:rPr lang="de-DE" sz="1600" dirty="0" smtClean="0"/>
              <a:t> (2), 178–187</a:t>
            </a:r>
            <a:endParaRPr lang="en-US" sz="1600" dirty="0"/>
          </a:p>
        </p:txBody>
      </p:sp>
      <p:pic>
        <p:nvPicPr>
          <p:cNvPr id="5" name="Picture 4" descr="Screen Shot 2012-02-09 at 6.16.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87" y="4823940"/>
            <a:ext cx="7743039" cy="583647"/>
          </a:xfrm>
          <a:prstGeom prst="rect">
            <a:avLst/>
          </a:prstGeom>
        </p:spPr>
      </p:pic>
      <p:sp>
        <p:nvSpPr>
          <p:cNvPr id="17" name="Content Placeholder 2"/>
          <p:cNvSpPr>
            <a:spLocks noGrp="1"/>
          </p:cNvSpPr>
          <p:nvPr>
            <p:ph idx="1"/>
          </p:nvPr>
        </p:nvSpPr>
        <p:spPr>
          <a:xfrm>
            <a:off x="650150" y="3804650"/>
            <a:ext cx="8042276" cy="1311114"/>
          </a:xfrm>
        </p:spPr>
        <p:txBody>
          <a:bodyPr>
            <a:normAutofit/>
          </a:bodyPr>
          <a:lstStyle/>
          <a:p>
            <a:r>
              <a:rPr lang="el-GR" sz="2000" dirty="0" smtClean="0">
                <a:solidFill>
                  <a:schemeClr val="tx1"/>
                </a:solidFill>
              </a:rPr>
              <a:t>ω</a:t>
            </a:r>
            <a:r>
              <a:rPr lang="en-US" sz="2000" baseline="-25000" dirty="0" smtClean="0">
                <a:solidFill>
                  <a:schemeClr val="tx1"/>
                </a:solidFill>
              </a:rPr>
              <a:t>5</a:t>
            </a:r>
            <a:r>
              <a:rPr lang="el-GR" sz="2000" dirty="0" smtClean="0">
                <a:solidFill>
                  <a:schemeClr val="tx1"/>
                </a:solidFill>
              </a:rPr>
              <a:t>, ω</a:t>
            </a:r>
            <a:r>
              <a:rPr lang="en-US" sz="2000" baseline="-25000" dirty="0">
                <a:solidFill>
                  <a:schemeClr val="tx1"/>
                </a:solidFill>
              </a:rPr>
              <a:t>6</a:t>
            </a:r>
            <a:r>
              <a:rPr lang="en-US" sz="2000" baseline="-25000" dirty="0" smtClean="0">
                <a:solidFill>
                  <a:schemeClr val="tx1"/>
                </a:solidFill>
              </a:rPr>
              <a:t> </a:t>
            </a:r>
            <a:r>
              <a:rPr lang="en-US" sz="2000" dirty="0" smtClean="0">
                <a:solidFill>
                  <a:schemeClr val="tx1"/>
                </a:solidFill>
              </a:rPr>
              <a:t> can be separated;</a:t>
            </a:r>
            <a:endParaRPr lang="en-US" sz="2000" baseline="-25000" dirty="0" smtClean="0">
              <a:solidFill>
                <a:schemeClr val="tx1"/>
              </a:solidFill>
            </a:endParaRPr>
          </a:p>
          <a:p>
            <a:r>
              <a:rPr lang="el-GR" sz="2000" dirty="0" smtClean="0">
                <a:solidFill>
                  <a:schemeClr val="tx1"/>
                </a:solidFill>
              </a:rPr>
              <a:t>ω</a:t>
            </a:r>
            <a:r>
              <a:rPr lang="el-GR" sz="2000" baseline="-25000" dirty="0" smtClean="0">
                <a:solidFill>
                  <a:schemeClr val="tx1"/>
                </a:solidFill>
              </a:rPr>
              <a:t>2</a:t>
            </a:r>
            <a:r>
              <a:rPr lang="el-GR" sz="2000" dirty="0">
                <a:solidFill>
                  <a:schemeClr val="tx1"/>
                </a:solidFill>
              </a:rPr>
              <a:t>, ω</a:t>
            </a:r>
            <a:r>
              <a:rPr lang="el-GR" sz="2000" baseline="-25000" dirty="0">
                <a:solidFill>
                  <a:schemeClr val="tx1"/>
                </a:solidFill>
              </a:rPr>
              <a:t>3</a:t>
            </a:r>
            <a:r>
              <a:rPr lang="el-GR" sz="2000" dirty="0">
                <a:solidFill>
                  <a:schemeClr val="tx1"/>
                </a:solidFill>
              </a:rPr>
              <a:t>, and</a:t>
            </a:r>
            <a:r>
              <a:rPr lang="en-US" sz="2000" dirty="0">
                <a:solidFill>
                  <a:schemeClr val="tx1"/>
                </a:solidFill>
              </a:rPr>
              <a:t> </a:t>
            </a:r>
            <a:r>
              <a:rPr lang="el-GR" sz="2000" dirty="0" smtClean="0">
                <a:solidFill>
                  <a:schemeClr val="tx1"/>
                </a:solidFill>
              </a:rPr>
              <a:t>ω</a:t>
            </a:r>
            <a:r>
              <a:rPr lang="en-US" sz="2000" baseline="-25000" dirty="0">
                <a:solidFill>
                  <a:schemeClr val="tx1"/>
                </a:solidFill>
              </a:rPr>
              <a:t>4</a:t>
            </a:r>
            <a:r>
              <a:rPr lang="en-US" sz="2000" dirty="0" smtClean="0">
                <a:solidFill>
                  <a:schemeClr val="tx1"/>
                </a:solidFill>
              </a:rPr>
              <a:t> </a:t>
            </a:r>
            <a:r>
              <a:rPr lang="en-US" sz="2000" dirty="0">
                <a:solidFill>
                  <a:schemeClr val="tx1"/>
                </a:solidFill>
              </a:rPr>
              <a:t>can be expressed in terms </a:t>
            </a:r>
            <a:r>
              <a:rPr lang="el-GR" sz="2000" dirty="0">
                <a:solidFill>
                  <a:schemeClr val="tx1"/>
                </a:solidFill>
              </a:rPr>
              <a:t>of </a:t>
            </a:r>
            <a:r>
              <a:rPr lang="el-GR" sz="2000" dirty="0" smtClean="0">
                <a:solidFill>
                  <a:schemeClr val="tx1"/>
                </a:solidFill>
              </a:rPr>
              <a:t>ω</a:t>
            </a:r>
            <a:r>
              <a:rPr lang="el-GR" sz="2000" baseline="-25000" dirty="0" smtClean="0">
                <a:solidFill>
                  <a:schemeClr val="tx1"/>
                </a:solidFill>
              </a:rPr>
              <a:t>1</a:t>
            </a:r>
            <a:r>
              <a:rPr lang="en-US" sz="2000" dirty="0" smtClean="0">
                <a:solidFill>
                  <a:schemeClr val="tx1"/>
                </a:solidFill>
              </a:rPr>
              <a:t>;</a:t>
            </a:r>
            <a:r>
              <a:rPr lang="el-GR" sz="2000" dirty="0" smtClean="0">
                <a:solidFill>
                  <a:schemeClr val="tx1"/>
                </a:solidFill>
              </a:rPr>
              <a:t> </a:t>
            </a:r>
            <a:endParaRPr lang="en-US" sz="2000" dirty="0">
              <a:solidFill>
                <a:schemeClr val="tx1"/>
              </a:solidFill>
            </a:endParaRPr>
          </a:p>
        </p:txBody>
      </p:sp>
      <p:grpSp>
        <p:nvGrpSpPr>
          <p:cNvPr id="13" name="Group 12"/>
          <p:cNvGrpSpPr/>
          <p:nvPr/>
        </p:nvGrpSpPr>
        <p:grpSpPr>
          <a:xfrm>
            <a:off x="1237252" y="1645279"/>
            <a:ext cx="6407150" cy="1838302"/>
            <a:chOff x="1237252" y="1645279"/>
            <a:chExt cx="6407150" cy="1838302"/>
          </a:xfrm>
        </p:grpSpPr>
        <p:pic>
          <p:nvPicPr>
            <p:cNvPr id="14" name="Picture 13" descr="Screen Shot 2012-02-16 at 1.51.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252" y="1645279"/>
              <a:ext cx="6026150" cy="1838302"/>
            </a:xfrm>
            <a:prstGeom prst="rect">
              <a:avLst/>
            </a:prstGeom>
          </p:spPr>
        </p:pic>
        <p:grpSp>
          <p:nvGrpSpPr>
            <p:cNvPr id="15" name="Group 14"/>
            <p:cNvGrpSpPr/>
            <p:nvPr/>
          </p:nvGrpSpPr>
          <p:grpSpPr>
            <a:xfrm>
              <a:off x="6163300" y="2108258"/>
              <a:ext cx="1481102" cy="485283"/>
              <a:chOff x="6163300" y="2108258"/>
              <a:chExt cx="1481102" cy="485283"/>
            </a:xfrm>
          </p:grpSpPr>
          <p:cxnSp>
            <p:nvCxnSpPr>
              <p:cNvPr id="18" name="Straight Arrow Connector 17"/>
              <p:cNvCxnSpPr/>
              <p:nvPr/>
            </p:nvCxnSpPr>
            <p:spPr>
              <a:xfrm flipV="1">
                <a:off x="6189501" y="2120587"/>
                <a:ext cx="12329" cy="44384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6181611" y="2593540"/>
                <a:ext cx="569069" cy="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63300" y="2108258"/>
                <a:ext cx="1481102" cy="369332"/>
              </a:xfrm>
              <a:prstGeom prst="rect">
                <a:avLst/>
              </a:prstGeom>
              <a:noFill/>
            </p:spPr>
            <p:txBody>
              <a:bodyPr wrap="square" rtlCol="0">
                <a:spAutoFit/>
              </a:bodyPr>
              <a:lstStyle/>
              <a:p>
                <a:r>
                  <a:rPr lang="en-US" dirty="0" smtClean="0">
                    <a:solidFill>
                      <a:srgbClr val="FF0000"/>
                    </a:solidFill>
                  </a:rPr>
                  <a:t>(</a:t>
                </a:r>
                <a:r>
                  <a:rPr lang="en-US" b="1" dirty="0" err="1" smtClean="0">
                    <a:solidFill>
                      <a:srgbClr val="FF0000"/>
                    </a:solidFill>
                  </a:rPr>
                  <a:t>s</a:t>
                </a:r>
                <a:r>
                  <a:rPr lang="en-US" dirty="0" err="1" smtClean="0">
                    <a:solidFill>
                      <a:srgbClr val="FF0000"/>
                    </a:solidFill>
                  </a:rPr>
                  <a:t>,</a:t>
                </a:r>
                <a:r>
                  <a:rPr lang="en-US" b="1" dirty="0" err="1" smtClean="0">
                    <a:solidFill>
                      <a:srgbClr val="FF0000"/>
                    </a:solidFill>
                  </a:rPr>
                  <a:t>u</a:t>
                </a:r>
                <a:r>
                  <a:rPr lang="en-US" dirty="0" err="1" smtClean="0">
                    <a:solidFill>
                      <a:srgbClr val="FF0000"/>
                    </a:solidFill>
                  </a:rPr>
                  <a:t>,</a:t>
                </a:r>
                <a:r>
                  <a:rPr lang="en-US" b="1" dirty="0" err="1" smtClean="0">
                    <a:solidFill>
                      <a:srgbClr val="FF0000"/>
                    </a:solidFill>
                  </a:rPr>
                  <a:t>v</a:t>
                </a:r>
                <a:r>
                  <a:rPr lang="en-US" dirty="0" smtClean="0">
                    <a:solidFill>
                      <a:srgbClr val="FF0000"/>
                    </a:solidFill>
                  </a:rPr>
                  <a:t>)</a:t>
                </a:r>
                <a:endParaRPr lang="en-US" dirty="0">
                  <a:solidFill>
                    <a:srgbClr val="FF0000"/>
                  </a:solidFill>
                </a:endParaRPr>
              </a:p>
            </p:txBody>
          </p:sp>
        </p:grpSp>
      </p:grpSp>
    </p:spTree>
    <p:extLst>
      <p:ext uri="{BB962C8B-B14F-4D97-AF65-F5344CB8AC3E}">
        <p14:creationId xmlns:p14="http://schemas.microsoft.com/office/powerpoint/2010/main" val="4034998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Concerted </a:t>
            </a:r>
            <a:r>
              <a:rPr lang="en-US" dirty="0" smtClean="0"/>
              <a:t>Rotation</a:t>
            </a:r>
            <a:endParaRPr lang="en-US" dirty="0"/>
          </a:p>
        </p:txBody>
      </p:sp>
      <p:sp>
        <p:nvSpPr>
          <p:cNvPr id="12" name="TextBox 11"/>
          <p:cNvSpPr txBox="1"/>
          <p:nvPr/>
        </p:nvSpPr>
        <p:spPr>
          <a:xfrm>
            <a:off x="739781" y="5794117"/>
            <a:ext cx="7656732" cy="830997"/>
          </a:xfrm>
          <a:prstGeom prst="rect">
            <a:avLst/>
          </a:prstGeom>
          <a:noFill/>
        </p:spPr>
        <p:txBody>
          <a:bodyPr wrap="square" rtlCol="0">
            <a:spAutoFit/>
          </a:bodyPr>
          <a:lstStyle/>
          <a:p>
            <a:r>
              <a:rPr lang="en-US" sz="1600" dirty="0"/>
              <a:t>A concerted rotation algorithm for </a:t>
            </a:r>
            <a:r>
              <a:rPr lang="en-US" sz="1600" dirty="0" smtClean="0"/>
              <a:t>atomistic </a:t>
            </a:r>
            <a:r>
              <a:rPr lang="en-US" sz="1600" dirty="0"/>
              <a:t>Monte Carlo simulation of </a:t>
            </a:r>
            <a:r>
              <a:rPr lang="en-US" sz="1600" dirty="0" smtClean="0"/>
              <a:t>polymer </a:t>
            </a:r>
            <a:r>
              <a:rPr lang="en-US" sz="1600" dirty="0"/>
              <a:t>melts and glasses </a:t>
            </a:r>
            <a:r>
              <a:rPr lang="en-US" sz="1600" dirty="0" smtClean="0"/>
              <a:t>, </a:t>
            </a:r>
            <a:r>
              <a:rPr lang="en-US" sz="1600" dirty="0"/>
              <a:t>L.R. Dodd </a:t>
            </a:r>
            <a:r>
              <a:rPr lang="en-US" sz="1600" dirty="0" smtClean="0"/>
              <a:t>et al., </a:t>
            </a:r>
            <a:r>
              <a:rPr lang="de-DE" sz="1600" i="1" dirty="0" err="1" smtClean="0"/>
              <a:t>Molecular</a:t>
            </a:r>
            <a:r>
              <a:rPr lang="de-DE" sz="1600" i="1" dirty="0" smtClean="0"/>
              <a:t> </a:t>
            </a:r>
            <a:r>
              <a:rPr lang="de-DE" sz="1600" i="1" dirty="0" err="1" smtClean="0"/>
              <a:t>Physics</a:t>
            </a:r>
            <a:r>
              <a:rPr lang="de-DE" sz="1600" dirty="0" smtClean="0"/>
              <a:t>, 1993, </a:t>
            </a:r>
            <a:r>
              <a:rPr lang="de-DE" sz="1600" i="1" dirty="0" smtClean="0"/>
              <a:t>78</a:t>
            </a:r>
            <a:r>
              <a:rPr lang="de-DE" sz="1600" dirty="0" smtClean="0"/>
              <a:t>(4), 961-996</a:t>
            </a:r>
            <a:endParaRPr lang="en-US" sz="1600" dirty="0"/>
          </a:p>
        </p:txBody>
      </p:sp>
      <p:sp>
        <p:nvSpPr>
          <p:cNvPr id="4" name="TextBox 3"/>
          <p:cNvSpPr txBox="1"/>
          <p:nvPr/>
        </p:nvSpPr>
        <p:spPr>
          <a:xfrm>
            <a:off x="172723" y="2016653"/>
            <a:ext cx="9045360" cy="2585323"/>
          </a:xfrm>
          <a:prstGeom prst="rect">
            <a:avLst/>
          </a:prstGeom>
          <a:noFill/>
        </p:spPr>
        <p:txBody>
          <a:bodyPr wrap="square" rtlCol="0">
            <a:spAutoFit/>
          </a:bodyPr>
          <a:lstStyle/>
          <a:p>
            <a:pPr>
              <a:spcBef>
                <a:spcPts val="600"/>
              </a:spcBef>
              <a:spcAft>
                <a:spcPts val="600"/>
              </a:spcAft>
            </a:pPr>
            <a:r>
              <a:rPr lang="en-US" sz="2400" b="1" dirty="0"/>
              <a:t>The </a:t>
            </a:r>
            <a:r>
              <a:rPr lang="en-US" sz="2400" b="1" dirty="0" smtClean="0"/>
              <a:t>rotation around </a:t>
            </a:r>
            <a:r>
              <a:rPr lang="en-US" sz="2400" b="1" dirty="0"/>
              <a:t>seven adjacent </a:t>
            </a:r>
            <a:r>
              <a:rPr lang="en-US" sz="2400" b="1" dirty="0" smtClean="0"/>
              <a:t>dihedral </a:t>
            </a:r>
            <a:r>
              <a:rPr lang="en-US" sz="2400" b="1" dirty="0"/>
              <a:t>bonds that leaves the rest of the chain unaffected</a:t>
            </a:r>
            <a:r>
              <a:rPr lang="en-US" sz="2400" b="1" dirty="0" smtClean="0"/>
              <a:t>.</a:t>
            </a:r>
          </a:p>
          <a:p>
            <a:pPr>
              <a:spcBef>
                <a:spcPts val="600"/>
              </a:spcBef>
              <a:spcAft>
                <a:spcPts val="600"/>
              </a:spcAft>
            </a:pPr>
            <a:endParaRPr lang="en-US" sz="2400" b="1" dirty="0"/>
          </a:p>
          <a:p>
            <a:pPr marL="285750" indent="-285750">
              <a:spcBef>
                <a:spcPts val="600"/>
              </a:spcBef>
              <a:buFont typeface="Arial"/>
              <a:buChar char="•"/>
            </a:pPr>
            <a:r>
              <a:rPr lang="en-US" sz="2000" dirty="0" smtClean="0"/>
              <a:t>Randomly select a dihedral angle from the system (</a:t>
            </a:r>
            <a:r>
              <a:rPr lang="en-US" sz="2000" i="1" dirty="0" smtClean="0"/>
              <a:t>the driver dihedral</a:t>
            </a:r>
            <a:r>
              <a:rPr lang="en-US" sz="2000" dirty="0" smtClean="0"/>
              <a:t>);</a:t>
            </a:r>
          </a:p>
          <a:p>
            <a:pPr marL="285750" indent="-285750">
              <a:spcBef>
                <a:spcPts val="600"/>
              </a:spcBef>
              <a:buFont typeface="Arial"/>
              <a:buChar char="•"/>
            </a:pPr>
            <a:r>
              <a:rPr lang="en-US" sz="2000" dirty="0" smtClean="0"/>
              <a:t>Rotate this driver dihedral by a random angle;</a:t>
            </a:r>
          </a:p>
          <a:p>
            <a:pPr marL="285750" indent="-285750">
              <a:spcBef>
                <a:spcPts val="600"/>
              </a:spcBef>
              <a:buFont typeface="Arial"/>
              <a:buChar char="•"/>
            </a:pPr>
            <a:r>
              <a:rPr lang="en-US" sz="2000" dirty="0" smtClean="0"/>
              <a:t>Concertedly rotate its adjacent 6 dihedral angles.</a:t>
            </a:r>
          </a:p>
        </p:txBody>
      </p:sp>
    </p:spTree>
    <p:extLst>
      <p:ext uri="{BB962C8B-B14F-4D97-AF65-F5344CB8AC3E}">
        <p14:creationId xmlns:p14="http://schemas.microsoft.com/office/powerpoint/2010/main" val="4245045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Concerted Rotation</a:t>
            </a:r>
          </a:p>
        </p:txBody>
      </p:sp>
      <p:sp>
        <p:nvSpPr>
          <p:cNvPr id="12" name="TextBox 11"/>
          <p:cNvSpPr txBox="1"/>
          <p:nvPr/>
        </p:nvSpPr>
        <p:spPr>
          <a:xfrm>
            <a:off x="739781" y="5794117"/>
            <a:ext cx="7656732" cy="830997"/>
          </a:xfrm>
          <a:prstGeom prst="rect">
            <a:avLst/>
          </a:prstGeom>
          <a:noFill/>
        </p:spPr>
        <p:txBody>
          <a:bodyPr wrap="square" rtlCol="0">
            <a:spAutoFit/>
          </a:bodyPr>
          <a:lstStyle/>
          <a:p>
            <a:r>
              <a:rPr lang="en-US" sz="1600" dirty="0"/>
              <a:t>A concerted rotation algorithm for </a:t>
            </a:r>
            <a:r>
              <a:rPr lang="en-US" sz="1600" dirty="0" smtClean="0"/>
              <a:t>atomistic </a:t>
            </a:r>
            <a:r>
              <a:rPr lang="en-US" sz="1600" dirty="0"/>
              <a:t>Monte Carlo simulation of </a:t>
            </a:r>
            <a:r>
              <a:rPr lang="en-US" sz="1600" dirty="0" smtClean="0"/>
              <a:t>polymer </a:t>
            </a:r>
            <a:r>
              <a:rPr lang="en-US" sz="1600" dirty="0"/>
              <a:t>melts and glasses </a:t>
            </a:r>
            <a:r>
              <a:rPr lang="en-US" sz="1600" dirty="0" smtClean="0"/>
              <a:t>, </a:t>
            </a:r>
            <a:r>
              <a:rPr lang="en-US" sz="1600" dirty="0"/>
              <a:t>L.R. Dodd </a:t>
            </a:r>
            <a:r>
              <a:rPr lang="en-US" sz="1600" dirty="0" smtClean="0"/>
              <a:t>et al., </a:t>
            </a:r>
            <a:r>
              <a:rPr lang="de-DE" sz="1600" i="1" dirty="0" err="1" smtClean="0"/>
              <a:t>Molecular</a:t>
            </a:r>
            <a:r>
              <a:rPr lang="de-DE" sz="1600" i="1" dirty="0" smtClean="0"/>
              <a:t> </a:t>
            </a:r>
            <a:r>
              <a:rPr lang="de-DE" sz="1600" i="1" dirty="0" err="1" smtClean="0"/>
              <a:t>Physics</a:t>
            </a:r>
            <a:r>
              <a:rPr lang="de-DE" sz="1600" dirty="0" smtClean="0"/>
              <a:t>, 1993, </a:t>
            </a:r>
            <a:r>
              <a:rPr lang="de-DE" sz="1600" i="1" dirty="0" smtClean="0"/>
              <a:t>78</a:t>
            </a:r>
            <a:r>
              <a:rPr lang="de-DE" sz="1600" dirty="0" smtClean="0"/>
              <a:t>(4), 961-996</a:t>
            </a:r>
            <a:endParaRPr lang="en-US" sz="1600" dirty="0"/>
          </a:p>
        </p:txBody>
      </p:sp>
      <p:pic>
        <p:nvPicPr>
          <p:cNvPr id="5" name="Picture 4" descr="Screen Shot 2012-02-09 at 6.25.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827" y="2919512"/>
            <a:ext cx="6793654" cy="916394"/>
          </a:xfrm>
          <a:prstGeom prst="rect">
            <a:avLst/>
          </a:prstGeom>
        </p:spPr>
      </p:pic>
      <p:sp>
        <p:nvSpPr>
          <p:cNvPr id="7" name="Content Placeholder 2"/>
          <p:cNvSpPr>
            <a:spLocks noGrp="1"/>
          </p:cNvSpPr>
          <p:nvPr>
            <p:ph idx="1"/>
          </p:nvPr>
        </p:nvSpPr>
        <p:spPr>
          <a:xfrm>
            <a:off x="739781" y="2360466"/>
            <a:ext cx="8042276" cy="559046"/>
          </a:xfrm>
        </p:spPr>
        <p:txBody>
          <a:bodyPr>
            <a:normAutofit/>
          </a:bodyPr>
          <a:lstStyle/>
          <a:p>
            <a:pPr marL="0" indent="0">
              <a:buNone/>
            </a:pPr>
            <a:r>
              <a:rPr lang="en-US" sz="2000" b="1" dirty="0" smtClean="0">
                <a:solidFill>
                  <a:schemeClr val="tx1"/>
                </a:solidFill>
              </a:rPr>
              <a:t>Acceptance criterion:</a:t>
            </a:r>
            <a:endParaRPr lang="en-US" sz="2000" b="1" dirty="0">
              <a:solidFill>
                <a:schemeClr val="tx1"/>
              </a:solidFill>
            </a:endParaRPr>
          </a:p>
        </p:txBody>
      </p:sp>
      <p:pic>
        <p:nvPicPr>
          <p:cNvPr id="6" name="Picture 5" descr="Screen Shot 2012-02-09 at 6.27.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3742" y="3861380"/>
            <a:ext cx="2042198" cy="800321"/>
          </a:xfrm>
          <a:prstGeom prst="rect">
            <a:avLst/>
          </a:prstGeom>
        </p:spPr>
      </p:pic>
    </p:spTree>
    <p:extLst>
      <p:ext uri="{BB962C8B-B14F-4D97-AF65-F5344CB8AC3E}">
        <p14:creationId xmlns:p14="http://schemas.microsoft.com/office/powerpoint/2010/main" val="37390671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Concerted </a:t>
            </a:r>
            <a:r>
              <a:rPr lang="en-US" dirty="0" smtClean="0"/>
              <a:t>Rotation</a:t>
            </a:r>
            <a:endParaRPr lang="en-US" dirty="0"/>
          </a:p>
        </p:txBody>
      </p:sp>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Local Deformations of Polymers with </a:t>
            </a:r>
            <a:r>
              <a:rPr lang="en-US" sz="1600" dirty="0" err="1"/>
              <a:t>Nonplanar</a:t>
            </a:r>
            <a:r>
              <a:rPr lang="en-US" sz="1600" dirty="0"/>
              <a:t> Rigid Main-Chain Internal </a:t>
            </a:r>
            <a:r>
              <a:rPr lang="en-US" sz="1600" dirty="0" smtClean="0"/>
              <a:t>Coordinates, </a:t>
            </a:r>
            <a:r>
              <a:rPr lang="en-US" sz="1600" dirty="0"/>
              <a:t>A</a:t>
            </a:r>
            <a:r>
              <a:rPr lang="en-US" sz="1600" dirty="0" smtClean="0"/>
              <a:t>.R. Dinner, </a:t>
            </a:r>
            <a:r>
              <a:rPr lang="de-DE" sz="1600" i="1" dirty="0" smtClean="0"/>
              <a:t>J. Comp. Chem.</a:t>
            </a:r>
            <a:r>
              <a:rPr lang="de-DE" sz="1600" dirty="0" smtClean="0"/>
              <a:t>, 2000, </a:t>
            </a:r>
            <a:r>
              <a:rPr lang="de-DE" sz="1600" i="1" dirty="0" smtClean="0"/>
              <a:t>21</a:t>
            </a:r>
            <a:r>
              <a:rPr lang="de-DE" sz="1600" dirty="0" smtClean="0"/>
              <a:t>(13), 1132-1144</a:t>
            </a:r>
            <a:endParaRPr lang="en-US" sz="1600" dirty="0"/>
          </a:p>
        </p:txBody>
      </p:sp>
      <p:sp>
        <p:nvSpPr>
          <p:cNvPr id="7" name="Content Placeholder 2"/>
          <p:cNvSpPr>
            <a:spLocks noGrp="1"/>
          </p:cNvSpPr>
          <p:nvPr>
            <p:ph idx="1"/>
          </p:nvPr>
        </p:nvSpPr>
        <p:spPr>
          <a:xfrm>
            <a:off x="549275" y="1971799"/>
            <a:ext cx="8042276" cy="403078"/>
          </a:xfrm>
        </p:spPr>
        <p:txBody>
          <a:bodyPr>
            <a:normAutofit/>
          </a:bodyPr>
          <a:lstStyle/>
          <a:p>
            <a:pPr marL="0" indent="0">
              <a:buNone/>
            </a:pPr>
            <a:r>
              <a:rPr lang="en-US" sz="2000" dirty="0">
                <a:solidFill>
                  <a:srgbClr val="000000"/>
                </a:solidFill>
              </a:rPr>
              <a:t>C</a:t>
            </a:r>
            <a:r>
              <a:rPr lang="en-US" sz="2000" dirty="0" smtClean="0">
                <a:solidFill>
                  <a:srgbClr val="000000"/>
                </a:solidFill>
              </a:rPr>
              <a:t>hymotrypsin inhibitor</a:t>
            </a:r>
            <a:endParaRPr lang="en-US" sz="2000" b="1" dirty="0">
              <a:solidFill>
                <a:srgbClr val="000000"/>
              </a:solidFill>
            </a:endParaRPr>
          </a:p>
        </p:txBody>
      </p:sp>
      <p:pic>
        <p:nvPicPr>
          <p:cNvPr id="4" name="Picture 3" descr="Screen Shot 2012-02-09 at 6.32.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435" y="2374877"/>
            <a:ext cx="2578100" cy="1828800"/>
          </a:xfrm>
          <a:prstGeom prst="rect">
            <a:avLst/>
          </a:prstGeom>
        </p:spPr>
      </p:pic>
      <p:grpSp>
        <p:nvGrpSpPr>
          <p:cNvPr id="3" name="Group 2"/>
          <p:cNvGrpSpPr/>
          <p:nvPr/>
        </p:nvGrpSpPr>
        <p:grpSpPr>
          <a:xfrm>
            <a:off x="701674" y="3635490"/>
            <a:ext cx="8234249" cy="2158627"/>
            <a:chOff x="701674" y="3635490"/>
            <a:chExt cx="8234249" cy="2158627"/>
          </a:xfrm>
        </p:grpSpPr>
        <p:sp>
          <p:nvSpPr>
            <p:cNvPr id="9" name="Content Placeholder 2"/>
            <p:cNvSpPr txBox="1">
              <a:spLocks/>
            </p:cNvSpPr>
            <p:nvPr/>
          </p:nvSpPr>
          <p:spPr>
            <a:xfrm>
              <a:off x="735568" y="4203677"/>
              <a:ext cx="8200355" cy="1590440"/>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a:solidFill>
                    <a:schemeClr val="tx1"/>
                  </a:solidFill>
                </a:rPr>
                <a:t>D</a:t>
              </a:r>
              <a:r>
                <a:rPr lang="en-US" sz="2000" dirty="0" smtClean="0">
                  <a:solidFill>
                    <a:schemeClr val="tx1"/>
                  </a:solidFill>
                </a:rPr>
                <a:t>isplacements </a:t>
              </a:r>
              <a:r>
                <a:rPr lang="en-US" sz="2000" dirty="0">
                  <a:solidFill>
                    <a:schemeClr val="tx1"/>
                  </a:solidFill>
                </a:rPr>
                <a:t>of single atoms (ATOM</a:t>
              </a:r>
              <a:r>
                <a:rPr lang="en-US" sz="2000" dirty="0" smtClean="0">
                  <a:solidFill>
                    <a:schemeClr val="tx1"/>
                  </a:solidFill>
                </a:rPr>
                <a:t>);</a:t>
              </a:r>
            </a:p>
            <a:p>
              <a:r>
                <a:rPr lang="en-US" sz="2000" dirty="0">
                  <a:solidFill>
                    <a:schemeClr val="tx1"/>
                  </a:solidFill>
                </a:rPr>
                <a:t>I</a:t>
              </a:r>
              <a:r>
                <a:rPr lang="en-US" sz="2000" dirty="0" smtClean="0">
                  <a:solidFill>
                    <a:schemeClr val="tx1"/>
                  </a:solidFill>
                </a:rPr>
                <a:t>ndividual </a:t>
              </a:r>
              <a:r>
                <a:rPr lang="en-US" sz="2000" dirty="0">
                  <a:solidFill>
                    <a:schemeClr val="tx1"/>
                  </a:solidFill>
                </a:rPr>
                <a:t>rotations of all freely rotatable dihedral angles (IROT</a:t>
              </a:r>
              <a:r>
                <a:rPr lang="en-US" sz="2000" dirty="0" smtClean="0">
                  <a:solidFill>
                    <a:schemeClr val="tx1"/>
                  </a:solidFill>
                </a:rPr>
                <a:t>);</a:t>
              </a:r>
            </a:p>
            <a:p>
              <a:r>
                <a:rPr lang="en-US" sz="2000" dirty="0" smtClean="0">
                  <a:solidFill>
                    <a:schemeClr val="tx1"/>
                  </a:solidFill>
                </a:rPr>
                <a:t>Concerted rotations </a:t>
              </a:r>
              <a:r>
                <a:rPr lang="en-US" sz="2000" dirty="0">
                  <a:solidFill>
                    <a:schemeClr val="tx1"/>
                  </a:solidFill>
                </a:rPr>
                <a:t>which the peptide bond (</a:t>
              </a:r>
              <a:r>
                <a:rPr lang="en-US" sz="2000" dirty="0" err="1">
                  <a:solidFill>
                    <a:schemeClr val="tx1"/>
                  </a:solidFill>
                </a:rPr>
                <a:t>ω</a:t>
              </a:r>
              <a:r>
                <a:rPr lang="en-US" sz="2000" dirty="0">
                  <a:solidFill>
                    <a:schemeClr val="tx1"/>
                  </a:solidFill>
                </a:rPr>
                <a:t>) dihedral </a:t>
              </a:r>
              <a:r>
                <a:rPr lang="en-US" sz="2000" dirty="0" smtClean="0">
                  <a:solidFill>
                    <a:schemeClr val="tx1"/>
                  </a:solidFill>
                </a:rPr>
                <a:t>angles either fixed </a:t>
              </a:r>
              <a:r>
                <a:rPr lang="en-US" sz="2000" dirty="0">
                  <a:solidFill>
                    <a:schemeClr val="tx1"/>
                  </a:solidFill>
                </a:rPr>
                <a:t>(CRT1) </a:t>
              </a:r>
              <a:r>
                <a:rPr lang="en-US" sz="2000" dirty="0" smtClean="0">
                  <a:solidFill>
                    <a:schemeClr val="tx1"/>
                  </a:solidFill>
                </a:rPr>
                <a:t>or not fixed (</a:t>
              </a:r>
              <a:r>
                <a:rPr lang="en-US" sz="2000" dirty="0">
                  <a:solidFill>
                    <a:schemeClr val="tx1"/>
                  </a:solidFill>
                </a:rPr>
                <a:t>CRT2</a:t>
              </a:r>
              <a:r>
                <a:rPr lang="en-US" sz="2000" dirty="0" smtClean="0">
                  <a:solidFill>
                    <a:schemeClr val="tx1"/>
                  </a:solidFill>
                </a:rPr>
                <a:t>).</a:t>
              </a:r>
              <a:endParaRPr lang="en-US" sz="2000" dirty="0">
                <a:solidFill>
                  <a:schemeClr val="tx1"/>
                </a:solidFill>
              </a:endParaRPr>
            </a:p>
          </p:txBody>
        </p:sp>
        <p:sp>
          <p:nvSpPr>
            <p:cNvPr id="10" name="Content Placeholder 2"/>
            <p:cNvSpPr txBox="1">
              <a:spLocks/>
            </p:cNvSpPr>
            <p:nvPr/>
          </p:nvSpPr>
          <p:spPr>
            <a:xfrm>
              <a:off x="701674" y="3635490"/>
              <a:ext cx="8042276" cy="403078"/>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Font typeface="Wingdings 2" pitchFamily="18" charset="2"/>
                <a:buNone/>
              </a:pPr>
              <a:r>
                <a:rPr lang="en-US" sz="2000" dirty="0" smtClean="0">
                  <a:solidFill>
                    <a:srgbClr val="000000"/>
                  </a:solidFill>
                </a:rPr>
                <a:t>Move Sets:</a:t>
              </a:r>
              <a:endParaRPr lang="en-US" sz="2000" b="1" dirty="0">
                <a:solidFill>
                  <a:srgbClr val="000000"/>
                </a:solidFill>
              </a:endParaRPr>
            </a:p>
          </p:txBody>
        </p:sp>
      </p:grpSp>
      <p:sp>
        <p:nvSpPr>
          <p:cNvPr id="8" name="Title 1"/>
          <p:cNvSpPr txBox="1">
            <a:spLocks/>
          </p:cNvSpPr>
          <p:nvPr/>
        </p:nvSpPr>
        <p:spPr>
          <a:xfrm>
            <a:off x="549275" y="634843"/>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endParaRPr lang="en-US" dirty="0"/>
          </a:p>
        </p:txBody>
      </p:sp>
      <p:sp>
        <p:nvSpPr>
          <p:cNvPr id="11"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Application on protein</a:t>
            </a:r>
            <a:endParaRPr lang="en-US" sz="3200" dirty="0">
              <a:solidFill>
                <a:srgbClr val="0000FF"/>
              </a:solidFill>
            </a:endParaRPr>
          </a:p>
        </p:txBody>
      </p:sp>
    </p:spTree>
    <p:extLst>
      <p:ext uri="{BB962C8B-B14F-4D97-AF65-F5344CB8AC3E}">
        <p14:creationId xmlns:p14="http://schemas.microsoft.com/office/powerpoint/2010/main" val="3719308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workflow</a:t>
            </a:r>
            <a:endParaRPr lang="en-US" dirty="0"/>
          </a:p>
        </p:txBody>
      </p:sp>
      <p:pic>
        <p:nvPicPr>
          <p:cNvPr id="5" name="Picture 4" descr="Screen Shot 2012-02-13 at 4.5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116" y="1375832"/>
            <a:ext cx="1240535" cy="5482167"/>
          </a:xfrm>
          <a:prstGeom prst="rect">
            <a:avLst/>
          </a:prstGeom>
        </p:spPr>
      </p:pic>
      <p:grpSp>
        <p:nvGrpSpPr>
          <p:cNvPr id="29" name="Group 28"/>
          <p:cNvGrpSpPr/>
          <p:nvPr/>
        </p:nvGrpSpPr>
        <p:grpSpPr>
          <a:xfrm>
            <a:off x="2657651" y="2065416"/>
            <a:ext cx="4482584" cy="4435566"/>
            <a:chOff x="2657651" y="2065416"/>
            <a:chExt cx="4482584" cy="4435566"/>
          </a:xfrm>
        </p:grpSpPr>
        <p:sp>
          <p:nvSpPr>
            <p:cNvPr id="28" name="U-Turn Arrow 27"/>
            <p:cNvSpPr/>
            <p:nvPr/>
          </p:nvSpPr>
          <p:spPr>
            <a:xfrm rot="5400000" flipH="1">
              <a:off x="5069423" y="4250970"/>
              <a:ext cx="3414897" cy="726726"/>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Parallelogram 7"/>
            <p:cNvSpPr/>
            <p:nvPr/>
          </p:nvSpPr>
          <p:spPr>
            <a:xfrm>
              <a:off x="4212173" y="2065416"/>
              <a:ext cx="2377724" cy="409223"/>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PDB Coordinates</a:t>
              </a:r>
              <a:endParaRPr lang="en-US" sz="1400" dirty="0">
                <a:solidFill>
                  <a:srgbClr val="0000FF"/>
                </a:solidFill>
              </a:endParaRPr>
            </a:p>
          </p:txBody>
        </p:sp>
        <p:sp>
          <p:nvSpPr>
            <p:cNvPr id="9" name="Rounded Rectangle 8"/>
            <p:cNvSpPr/>
            <p:nvPr/>
          </p:nvSpPr>
          <p:spPr>
            <a:xfrm>
              <a:off x="4212173" y="2906884"/>
              <a:ext cx="2377724" cy="388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Generate New Structures</a:t>
              </a:r>
              <a:endParaRPr lang="en-US" sz="1400" dirty="0">
                <a:solidFill>
                  <a:srgbClr val="0000FF"/>
                </a:solidFill>
              </a:endParaRPr>
            </a:p>
          </p:txBody>
        </p:sp>
        <p:sp>
          <p:nvSpPr>
            <p:cNvPr id="13" name="Down Arrow 12"/>
            <p:cNvSpPr/>
            <p:nvPr/>
          </p:nvSpPr>
          <p:spPr>
            <a:xfrm>
              <a:off x="5101174" y="2474639"/>
              <a:ext cx="543278" cy="4322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212173" y="3676645"/>
              <a:ext cx="2377724" cy="388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Minimize Structures</a:t>
              </a:r>
              <a:endParaRPr lang="en-US" sz="1400" dirty="0">
                <a:solidFill>
                  <a:srgbClr val="0000FF"/>
                </a:solidFill>
              </a:endParaRPr>
            </a:p>
          </p:txBody>
        </p:sp>
        <p:sp>
          <p:nvSpPr>
            <p:cNvPr id="15" name="Down Arrow 14"/>
            <p:cNvSpPr/>
            <p:nvPr/>
          </p:nvSpPr>
          <p:spPr>
            <a:xfrm>
              <a:off x="5101174" y="3294940"/>
              <a:ext cx="543278" cy="36803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212173" y="4924778"/>
              <a:ext cx="2377724" cy="388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Calculate </a:t>
              </a:r>
              <a:r>
                <a:rPr lang="en-US" sz="1400" dirty="0">
                  <a:solidFill>
                    <a:srgbClr val="0000FF"/>
                  </a:solidFill>
                </a:rPr>
                <a:t>S</a:t>
              </a:r>
              <a:r>
                <a:rPr lang="en-US" sz="1400" dirty="0" smtClean="0">
                  <a:solidFill>
                    <a:srgbClr val="0000FF"/>
                  </a:solidFill>
                </a:rPr>
                <a:t>cattering Profiles</a:t>
              </a:r>
              <a:endParaRPr lang="en-US" sz="1400" dirty="0">
                <a:solidFill>
                  <a:srgbClr val="0000FF"/>
                </a:solidFill>
              </a:endParaRPr>
            </a:p>
          </p:txBody>
        </p:sp>
        <p:sp>
          <p:nvSpPr>
            <p:cNvPr id="17" name="Down Arrow 16"/>
            <p:cNvSpPr/>
            <p:nvPr/>
          </p:nvSpPr>
          <p:spPr>
            <a:xfrm>
              <a:off x="5101174" y="4064701"/>
              <a:ext cx="543278" cy="8600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4205118" y="6027571"/>
              <a:ext cx="2377724" cy="388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FF"/>
                  </a:solidFill>
                </a:rPr>
                <a:t>Visualize χ</a:t>
              </a:r>
              <a:r>
                <a:rPr lang="en-US" sz="1400" baseline="30000" dirty="0" smtClean="0">
                  <a:solidFill>
                    <a:srgbClr val="0000FF"/>
                  </a:solidFill>
                </a:rPr>
                <a:t>2</a:t>
              </a:r>
              <a:r>
                <a:rPr lang="en-US" sz="1400" dirty="0" smtClean="0">
                  <a:solidFill>
                    <a:srgbClr val="0000FF"/>
                  </a:solidFill>
                </a:rPr>
                <a:t> in 2D/3D</a:t>
              </a:r>
              <a:endParaRPr lang="en-US" sz="1400" dirty="0">
                <a:solidFill>
                  <a:srgbClr val="0000FF"/>
                </a:solidFill>
              </a:endParaRPr>
            </a:p>
          </p:txBody>
        </p:sp>
        <p:sp>
          <p:nvSpPr>
            <p:cNvPr id="19" name="Down Arrow 18"/>
            <p:cNvSpPr/>
            <p:nvPr/>
          </p:nvSpPr>
          <p:spPr>
            <a:xfrm>
              <a:off x="5101174" y="5312834"/>
              <a:ext cx="543278" cy="7147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a:off x="2657651" y="2784120"/>
              <a:ext cx="1349911" cy="606776"/>
            </a:xfrm>
            <a:prstGeom prst="stripedRightArrow">
              <a:avLst/>
            </a:prstGeom>
            <a:gradFill flip="none" rotWithShape="1">
              <a:gsLst>
                <a:gs pos="0">
                  <a:srgbClr val="FF0000">
                    <a:alpha val="45000"/>
                  </a:srgbClr>
                </a:gs>
                <a:gs pos="100000">
                  <a:srgbClr val="FFFFFF">
                    <a:alpha val="45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2657651" y="3522128"/>
              <a:ext cx="1349911" cy="606776"/>
            </a:xfrm>
            <a:prstGeom prst="stripedRightArrow">
              <a:avLst/>
            </a:prstGeom>
            <a:gradFill flip="none" rotWithShape="1">
              <a:gsLst>
                <a:gs pos="0">
                  <a:srgbClr val="FF0000">
                    <a:alpha val="45000"/>
                  </a:srgbClr>
                </a:gs>
                <a:gs pos="100000">
                  <a:srgbClr val="FFFFFF">
                    <a:alpha val="45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a:off x="2657651" y="4782250"/>
              <a:ext cx="1349911" cy="606776"/>
            </a:xfrm>
            <a:prstGeom prst="stripedRightArrow">
              <a:avLst/>
            </a:prstGeom>
            <a:gradFill flip="none" rotWithShape="1">
              <a:gsLst>
                <a:gs pos="0">
                  <a:srgbClr val="FF0000">
                    <a:alpha val="45000"/>
                  </a:srgbClr>
                </a:gs>
                <a:gs pos="100000">
                  <a:srgbClr val="FFFFFF">
                    <a:alpha val="45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triped Right Arrow 23"/>
            <p:cNvSpPr/>
            <p:nvPr/>
          </p:nvSpPr>
          <p:spPr>
            <a:xfrm>
              <a:off x="2657651" y="5894206"/>
              <a:ext cx="1349911" cy="606776"/>
            </a:xfrm>
            <a:prstGeom prst="stripedRightArrow">
              <a:avLst/>
            </a:prstGeom>
            <a:gradFill flip="none" rotWithShape="1">
              <a:gsLst>
                <a:gs pos="0">
                  <a:srgbClr val="FF0000">
                    <a:alpha val="45000"/>
                  </a:srgbClr>
                </a:gs>
                <a:gs pos="100000">
                  <a:srgbClr val="FFFFFF">
                    <a:alpha val="45000"/>
                  </a:srgbClr>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p:cNvSpPr/>
          <p:nvPr/>
        </p:nvSpPr>
        <p:spPr>
          <a:xfrm>
            <a:off x="1417116" y="5094111"/>
            <a:ext cx="1240535" cy="294915"/>
          </a:xfrm>
          <a:prstGeom prst="rect">
            <a:avLst/>
          </a:prstGeom>
          <a:solidFill>
            <a:schemeClr val="accent5">
              <a:lumMod val="60000"/>
              <a:lumOff val="40000"/>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475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9781" y="5794117"/>
            <a:ext cx="7656732" cy="584776"/>
          </a:xfrm>
          <a:prstGeom prst="rect">
            <a:avLst/>
          </a:prstGeom>
          <a:noFill/>
        </p:spPr>
        <p:txBody>
          <a:bodyPr wrap="square" rtlCol="0">
            <a:spAutoFit/>
          </a:bodyPr>
          <a:lstStyle/>
          <a:p>
            <a:r>
              <a:rPr lang="en-US" sz="1600" dirty="0"/>
              <a:t>Local Deformations of Polymers with </a:t>
            </a:r>
            <a:r>
              <a:rPr lang="en-US" sz="1600" dirty="0" err="1"/>
              <a:t>Nonplanar</a:t>
            </a:r>
            <a:r>
              <a:rPr lang="en-US" sz="1600" dirty="0"/>
              <a:t> Rigid Main-Chain Internal </a:t>
            </a:r>
            <a:r>
              <a:rPr lang="en-US" sz="1600" dirty="0" smtClean="0"/>
              <a:t>Coordinates, </a:t>
            </a:r>
            <a:r>
              <a:rPr lang="en-US" sz="1600" dirty="0"/>
              <a:t>A</a:t>
            </a:r>
            <a:r>
              <a:rPr lang="en-US" sz="1600" dirty="0" smtClean="0"/>
              <a:t>.R. Dinner, </a:t>
            </a:r>
            <a:r>
              <a:rPr lang="de-DE" sz="1600" i="1" dirty="0" smtClean="0"/>
              <a:t>J. Comp. Chem.</a:t>
            </a:r>
            <a:r>
              <a:rPr lang="de-DE" sz="1600" dirty="0" smtClean="0"/>
              <a:t>, 2000, </a:t>
            </a:r>
            <a:r>
              <a:rPr lang="de-DE" sz="1600" i="1" dirty="0" smtClean="0"/>
              <a:t>21</a:t>
            </a:r>
            <a:r>
              <a:rPr lang="de-DE" sz="1600" dirty="0" smtClean="0"/>
              <a:t>(13), 1132-1144</a:t>
            </a:r>
            <a:endParaRPr lang="en-US" sz="1600" dirty="0"/>
          </a:p>
        </p:txBody>
      </p:sp>
      <p:sp>
        <p:nvSpPr>
          <p:cNvPr id="7" name="Content Placeholder 2"/>
          <p:cNvSpPr>
            <a:spLocks noGrp="1"/>
          </p:cNvSpPr>
          <p:nvPr>
            <p:ph idx="1"/>
          </p:nvPr>
        </p:nvSpPr>
        <p:spPr>
          <a:xfrm>
            <a:off x="739781" y="5050890"/>
            <a:ext cx="8042276" cy="403078"/>
          </a:xfrm>
        </p:spPr>
        <p:txBody>
          <a:bodyPr>
            <a:normAutofit/>
          </a:bodyPr>
          <a:lstStyle/>
          <a:p>
            <a:pPr marL="0" indent="0">
              <a:buNone/>
            </a:pPr>
            <a:r>
              <a:rPr lang="en-US" sz="2000" dirty="0" smtClean="0">
                <a:solidFill>
                  <a:srgbClr val="000000"/>
                </a:solidFill>
              </a:rPr>
              <a:t>CRT1					CRT2</a:t>
            </a:r>
            <a:endParaRPr lang="en-US" sz="2000" b="1" dirty="0">
              <a:solidFill>
                <a:srgbClr val="000000"/>
              </a:solidFill>
            </a:endParaRPr>
          </a:p>
        </p:txBody>
      </p:sp>
      <p:pic>
        <p:nvPicPr>
          <p:cNvPr id="5" name="Picture 4" descr="Screen Shot 2012-02-09 at 10.35.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81" y="2301668"/>
            <a:ext cx="3505200" cy="2044700"/>
          </a:xfrm>
          <a:prstGeom prst="rect">
            <a:avLst/>
          </a:prstGeom>
        </p:spPr>
      </p:pic>
      <p:pic>
        <p:nvPicPr>
          <p:cNvPr id="6" name="Picture 5" descr="Screen Shot 2012-02-09 at 10.35.4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92" y="1868755"/>
            <a:ext cx="2781300" cy="2997200"/>
          </a:xfrm>
          <a:prstGeom prst="rect">
            <a:avLst/>
          </a:prstGeom>
        </p:spPr>
      </p:pic>
      <p:sp>
        <p:nvSpPr>
          <p:cNvPr id="10" name="Title 1"/>
          <p:cNvSpPr>
            <a:spLocks noGrp="1"/>
          </p:cNvSpPr>
          <p:nvPr>
            <p:ph type="title"/>
          </p:nvPr>
        </p:nvSpPr>
        <p:spPr>
          <a:xfrm>
            <a:off x="549275" y="107576"/>
            <a:ext cx="8042276" cy="1336956"/>
          </a:xfrm>
        </p:spPr>
        <p:txBody>
          <a:bodyPr/>
          <a:lstStyle/>
          <a:p>
            <a:pPr algn="l"/>
            <a:r>
              <a:rPr lang="en-US" dirty="0"/>
              <a:t>Concerted </a:t>
            </a:r>
            <a:r>
              <a:rPr lang="en-US" dirty="0" smtClean="0"/>
              <a:t>Rotation</a:t>
            </a:r>
            <a:endParaRPr lang="en-US" dirty="0"/>
          </a:p>
        </p:txBody>
      </p:sp>
      <p:sp>
        <p:nvSpPr>
          <p:cNvPr id="11"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Application on protein</a:t>
            </a:r>
            <a:endParaRPr lang="en-US" sz="3200" dirty="0">
              <a:solidFill>
                <a:srgbClr val="0000FF"/>
              </a:solidFill>
            </a:endParaRPr>
          </a:p>
        </p:txBody>
      </p:sp>
    </p:spTree>
    <p:extLst>
      <p:ext uri="{BB962C8B-B14F-4D97-AF65-F5344CB8AC3E}">
        <p14:creationId xmlns:p14="http://schemas.microsoft.com/office/powerpoint/2010/main" val="6761576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3035" y="1973839"/>
            <a:ext cx="4481235" cy="3622683"/>
          </a:xfrm>
        </p:spPr>
        <p:txBody>
          <a:bodyPr>
            <a:normAutofit/>
          </a:bodyPr>
          <a:lstStyle/>
          <a:p>
            <a:pPr marL="0" indent="0">
              <a:buNone/>
            </a:pPr>
            <a:r>
              <a:rPr lang="en-US" sz="2000" b="1" dirty="0" smtClean="0">
                <a:solidFill>
                  <a:srgbClr val="000000"/>
                </a:solidFill>
              </a:rPr>
              <a:t>Test of detailed balance for </a:t>
            </a:r>
            <a:r>
              <a:rPr lang="en-US" sz="2000" b="1" dirty="0" err="1" smtClean="0">
                <a:solidFill>
                  <a:srgbClr val="000000"/>
                </a:solidFill>
              </a:rPr>
              <a:t>Jacobian</a:t>
            </a:r>
            <a:r>
              <a:rPr lang="en-US" sz="2000" b="1" dirty="0" smtClean="0">
                <a:solidFill>
                  <a:srgbClr val="000000"/>
                </a:solidFill>
              </a:rPr>
              <a:t> weighting:</a:t>
            </a:r>
          </a:p>
          <a:p>
            <a:pPr marL="0" indent="0">
              <a:buNone/>
            </a:pPr>
            <a:r>
              <a:rPr lang="en-US" sz="2000" dirty="0" smtClean="0">
                <a:solidFill>
                  <a:srgbClr val="000000"/>
                </a:solidFill>
              </a:rPr>
              <a:t>Test on a </a:t>
            </a:r>
            <a:r>
              <a:rPr lang="en-US" sz="2000" dirty="0" err="1" smtClean="0">
                <a:solidFill>
                  <a:srgbClr val="000000"/>
                </a:solidFill>
              </a:rPr>
              <a:t>tetrapeptide</a:t>
            </a:r>
            <a:r>
              <a:rPr lang="en-US" sz="2000" dirty="0">
                <a:solidFill>
                  <a:srgbClr val="000000"/>
                </a:solidFill>
              </a:rPr>
              <a:t> </a:t>
            </a:r>
            <a:r>
              <a:rPr lang="en-US" sz="2000" dirty="0" smtClean="0">
                <a:solidFill>
                  <a:srgbClr val="000000"/>
                </a:solidFill>
              </a:rPr>
              <a:t>in absence of force field, with and without </a:t>
            </a:r>
            <a:r>
              <a:rPr lang="en-US" sz="2000" dirty="0" err="1" smtClean="0">
                <a:solidFill>
                  <a:srgbClr val="000000"/>
                </a:solidFill>
              </a:rPr>
              <a:t>Jacobian</a:t>
            </a:r>
            <a:r>
              <a:rPr lang="en-US" sz="2000" dirty="0" smtClean="0">
                <a:solidFill>
                  <a:srgbClr val="000000"/>
                </a:solidFill>
              </a:rPr>
              <a:t> weighting.</a:t>
            </a:r>
          </a:p>
          <a:p>
            <a:pPr marL="0" indent="0">
              <a:buNone/>
            </a:pPr>
            <a:r>
              <a:rPr lang="en-US" sz="2000" dirty="0" smtClean="0">
                <a:solidFill>
                  <a:srgbClr val="000000"/>
                </a:solidFill>
              </a:rPr>
              <a:t>If detailed balance is met, the main chain dihedral angle should distribute uniformly.</a:t>
            </a:r>
            <a:endParaRPr lang="en-US" sz="2000" dirty="0">
              <a:solidFill>
                <a:srgbClr val="000000"/>
              </a:solidFill>
            </a:endParaRPr>
          </a:p>
        </p:txBody>
      </p:sp>
      <p:sp>
        <p:nvSpPr>
          <p:cNvPr id="11" name="TextBox 10"/>
          <p:cNvSpPr txBox="1"/>
          <p:nvPr/>
        </p:nvSpPr>
        <p:spPr>
          <a:xfrm>
            <a:off x="739781" y="5794117"/>
            <a:ext cx="7656732" cy="584776"/>
          </a:xfrm>
          <a:prstGeom prst="rect">
            <a:avLst/>
          </a:prstGeom>
          <a:noFill/>
        </p:spPr>
        <p:txBody>
          <a:bodyPr wrap="square" rtlCol="0">
            <a:spAutoFit/>
          </a:bodyPr>
          <a:lstStyle/>
          <a:p>
            <a:r>
              <a:rPr lang="en-US" sz="1600" dirty="0"/>
              <a:t>Local Deformations of Polymers with </a:t>
            </a:r>
            <a:r>
              <a:rPr lang="en-US" sz="1600" dirty="0" err="1"/>
              <a:t>Nonplanar</a:t>
            </a:r>
            <a:r>
              <a:rPr lang="en-US" sz="1600" dirty="0"/>
              <a:t> Rigid Main-Chain Internal </a:t>
            </a:r>
            <a:r>
              <a:rPr lang="en-US" sz="1600" dirty="0" smtClean="0"/>
              <a:t>Coordinates, </a:t>
            </a:r>
            <a:r>
              <a:rPr lang="en-US" sz="1600" dirty="0"/>
              <a:t>A</a:t>
            </a:r>
            <a:r>
              <a:rPr lang="en-US" sz="1600" dirty="0" smtClean="0"/>
              <a:t>.R. Dinner, </a:t>
            </a:r>
            <a:r>
              <a:rPr lang="de-DE" sz="1600" i="1" dirty="0" smtClean="0"/>
              <a:t>J. Comp. Chem.</a:t>
            </a:r>
            <a:r>
              <a:rPr lang="de-DE" sz="1600" dirty="0" smtClean="0"/>
              <a:t>, 2000, </a:t>
            </a:r>
            <a:r>
              <a:rPr lang="de-DE" sz="1600" i="1" dirty="0" smtClean="0"/>
              <a:t>21</a:t>
            </a:r>
            <a:r>
              <a:rPr lang="de-DE" sz="1600" dirty="0" smtClean="0"/>
              <a:t>(13), 1132-1144</a:t>
            </a:r>
            <a:endParaRPr lang="en-US" sz="1600" dirty="0"/>
          </a:p>
        </p:txBody>
      </p:sp>
      <p:pic>
        <p:nvPicPr>
          <p:cNvPr id="3" name="Picture 2" descr="Screen Shot 2012-02-09 at 11.3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4121" y="1593522"/>
            <a:ext cx="3679961" cy="5264478"/>
          </a:xfrm>
          <a:prstGeom prst="rect">
            <a:avLst/>
          </a:prstGeom>
        </p:spPr>
      </p:pic>
      <p:sp>
        <p:nvSpPr>
          <p:cNvPr id="10" name="Title 1"/>
          <p:cNvSpPr>
            <a:spLocks noGrp="1"/>
          </p:cNvSpPr>
          <p:nvPr>
            <p:ph type="title"/>
          </p:nvPr>
        </p:nvSpPr>
        <p:spPr>
          <a:xfrm>
            <a:off x="549275" y="107576"/>
            <a:ext cx="8042276" cy="1336956"/>
          </a:xfrm>
        </p:spPr>
        <p:txBody>
          <a:bodyPr/>
          <a:lstStyle/>
          <a:p>
            <a:pPr algn="l"/>
            <a:r>
              <a:rPr lang="en-US" dirty="0"/>
              <a:t>Concerted </a:t>
            </a:r>
            <a:r>
              <a:rPr lang="en-US" dirty="0" smtClean="0"/>
              <a:t>Rotation</a:t>
            </a:r>
            <a:endParaRPr lang="en-US" dirty="0"/>
          </a:p>
        </p:txBody>
      </p:sp>
      <p:sp>
        <p:nvSpPr>
          <p:cNvPr id="12"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Application on protein</a:t>
            </a:r>
            <a:endParaRPr lang="en-US" sz="3200" dirty="0">
              <a:solidFill>
                <a:srgbClr val="0000FF"/>
              </a:solidFill>
            </a:endParaRPr>
          </a:p>
        </p:txBody>
      </p:sp>
    </p:spTree>
    <p:extLst>
      <p:ext uri="{BB962C8B-B14F-4D97-AF65-F5344CB8AC3E}">
        <p14:creationId xmlns:p14="http://schemas.microsoft.com/office/powerpoint/2010/main" val="329435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9781" y="5794117"/>
            <a:ext cx="7656732" cy="584776"/>
          </a:xfrm>
          <a:prstGeom prst="rect">
            <a:avLst/>
          </a:prstGeom>
          <a:noFill/>
        </p:spPr>
        <p:txBody>
          <a:bodyPr wrap="square" rtlCol="0">
            <a:spAutoFit/>
          </a:bodyPr>
          <a:lstStyle/>
          <a:p>
            <a:r>
              <a:rPr lang="en-US" sz="1600" dirty="0"/>
              <a:t>Local Deformations of Polymers with </a:t>
            </a:r>
            <a:r>
              <a:rPr lang="en-US" sz="1600" dirty="0" err="1"/>
              <a:t>Nonplanar</a:t>
            </a:r>
            <a:r>
              <a:rPr lang="en-US" sz="1600" dirty="0"/>
              <a:t> Rigid Main-Chain Internal </a:t>
            </a:r>
            <a:r>
              <a:rPr lang="en-US" sz="1600" dirty="0" smtClean="0"/>
              <a:t>Coordinates, </a:t>
            </a:r>
            <a:r>
              <a:rPr lang="en-US" sz="1600" dirty="0"/>
              <a:t>A</a:t>
            </a:r>
            <a:r>
              <a:rPr lang="en-US" sz="1600" dirty="0" smtClean="0"/>
              <a:t>.R. Dinner, </a:t>
            </a:r>
            <a:r>
              <a:rPr lang="de-DE" sz="1600" i="1" dirty="0" smtClean="0"/>
              <a:t>J. Comp. Chem.</a:t>
            </a:r>
            <a:r>
              <a:rPr lang="de-DE" sz="1600" dirty="0" smtClean="0"/>
              <a:t>, 2000, </a:t>
            </a:r>
            <a:r>
              <a:rPr lang="de-DE" sz="1600" i="1" dirty="0" smtClean="0"/>
              <a:t>21</a:t>
            </a:r>
            <a:r>
              <a:rPr lang="de-DE" sz="1600" dirty="0" smtClean="0"/>
              <a:t>(13), 1132-1144</a:t>
            </a:r>
            <a:endParaRPr lang="en-US" sz="1600" dirty="0"/>
          </a:p>
        </p:txBody>
      </p:sp>
      <p:sp>
        <p:nvSpPr>
          <p:cNvPr id="8" name="Title 1"/>
          <p:cNvSpPr>
            <a:spLocks noGrp="1"/>
          </p:cNvSpPr>
          <p:nvPr>
            <p:ph type="title"/>
          </p:nvPr>
        </p:nvSpPr>
        <p:spPr>
          <a:xfrm>
            <a:off x="549275" y="107576"/>
            <a:ext cx="8042276" cy="1336956"/>
          </a:xfrm>
        </p:spPr>
        <p:txBody>
          <a:bodyPr/>
          <a:lstStyle/>
          <a:p>
            <a:pPr algn="l"/>
            <a:r>
              <a:rPr lang="en-US" dirty="0"/>
              <a:t>Concerted </a:t>
            </a:r>
            <a:r>
              <a:rPr lang="en-US" dirty="0" smtClean="0"/>
              <a:t>Rotation</a:t>
            </a:r>
            <a:endParaRPr lang="en-US" dirty="0"/>
          </a:p>
        </p:txBody>
      </p:sp>
      <p:sp>
        <p:nvSpPr>
          <p:cNvPr id="9"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Application on protein</a:t>
            </a:r>
            <a:endParaRPr lang="en-US" sz="3200" dirty="0">
              <a:solidFill>
                <a:srgbClr val="0000FF"/>
              </a:solidFill>
            </a:endParaRPr>
          </a:p>
        </p:txBody>
      </p:sp>
      <p:sp>
        <p:nvSpPr>
          <p:cNvPr id="6" name="Content Placeholder 2"/>
          <p:cNvSpPr txBox="1">
            <a:spLocks/>
          </p:cNvSpPr>
          <p:nvPr/>
        </p:nvSpPr>
        <p:spPr>
          <a:xfrm>
            <a:off x="549275" y="2610584"/>
            <a:ext cx="8200355" cy="163333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solidFill>
                  <a:schemeClr val="tx1"/>
                </a:solidFill>
              </a:rPr>
              <a:t>The concerted rotations improved the rate at which the main-chain dihedral angles explore their accessible regions;</a:t>
            </a:r>
          </a:p>
          <a:p>
            <a:r>
              <a:rPr lang="en-US" sz="2000" dirty="0">
                <a:solidFill>
                  <a:schemeClr val="tx1"/>
                </a:solidFill>
              </a:rPr>
              <a:t>The concerted rotations </a:t>
            </a:r>
            <a:r>
              <a:rPr lang="en-US" sz="2000" dirty="0" smtClean="0">
                <a:solidFill>
                  <a:schemeClr val="tx1"/>
                </a:solidFill>
              </a:rPr>
              <a:t>reduced the computational time for the MC simulation.</a:t>
            </a:r>
          </a:p>
        </p:txBody>
      </p:sp>
    </p:spTree>
    <p:extLst>
      <p:ext uri="{BB962C8B-B14F-4D97-AF65-F5344CB8AC3E}">
        <p14:creationId xmlns:p14="http://schemas.microsoft.com/office/powerpoint/2010/main" val="40619406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9781" y="5794117"/>
            <a:ext cx="7656732" cy="584776"/>
          </a:xfrm>
          <a:prstGeom prst="rect">
            <a:avLst/>
          </a:prstGeom>
          <a:noFill/>
        </p:spPr>
        <p:txBody>
          <a:bodyPr wrap="square" rtlCol="0">
            <a:spAutoFit/>
          </a:bodyPr>
          <a:lstStyle/>
          <a:p>
            <a:r>
              <a:rPr lang="en-US" sz="1600" dirty="0"/>
              <a:t>Chain Closure with Bond Angle </a:t>
            </a:r>
            <a:r>
              <a:rPr lang="en-US" sz="1600" dirty="0" smtClean="0"/>
              <a:t>Variations, RE </a:t>
            </a:r>
            <a:r>
              <a:rPr lang="en-US" sz="1600" dirty="0" err="1"/>
              <a:t>Bruccolerit</a:t>
            </a:r>
            <a:r>
              <a:rPr lang="en-US" sz="1600" dirty="0"/>
              <a:t> and </a:t>
            </a:r>
            <a:r>
              <a:rPr lang="en-US" sz="1600" dirty="0" smtClean="0"/>
              <a:t>M </a:t>
            </a:r>
            <a:r>
              <a:rPr lang="en-US" sz="1600" dirty="0" err="1"/>
              <a:t>Karplus</a:t>
            </a:r>
            <a:r>
              <a:rPr lang="en-US" sz="1600" dirty="0"/>
              <a:t> </a:t>
            </a:r>
            <a:r>
              <a:rPr lang="en-US" sz="1600" dirty="0" smtClean="0"/>
              <a:t>, </a:t>
            </a:r>
            <a:r>
              <a:rPr lang="fr-FR" sz="1600" i="1" dirty="0" err="1" smtClean="0"/>
              <a:t>Macromolecules</a:t>
            </a:r>
            <a:r>
              <a:rPr lang="fr-FR" sz="1600" i="1" dirty="0" smtClean="0"/>
              <a:t>,</a:t>
            </a:r>
            <a:r>
              <a:rPr lang="fr-FR" sz="1600" dirty="0" smtClean="0"/>
              <a:t> </a:t>
            </a:r>
            <a:r>
              <a:rPr lang="fr-FR" sz="1600" dirty="0"/>
              <a:t>1985, 18</a:t>
            </a:r>
            <a:r>
              <a:rPr lang="fr-FR" sz="1600" dirty="0" smtClean="0"/>
              <a:t>, 2161</a:t>
            </a:r>
            <a:r>
              <a:rPr lang="fr-FR" sz="1600" dirty="0"/>
              <a:t>-2173 </a:t>
            </a:r>
            <a:endParaRPr lang="en-US" sz="1600" dirty="0"/>
          </a:p>
        </p:txBody>
      </p:sp>
      <p:pic>
        <p:nvPicPr>
          <p:cNvPr id="7" name="Picture 6" descr="Screen Shot 2012-02-09 at 6.1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35" y="2134116"/>
            <a:ext cx="6523478" cy="491720"/>
          </a:xfrm>
          <a:prstGeom prst="rect">
            <a:avLst/>
          </a:prstGeom>
        </p:spPr>
      </p:pic>
      <p:grpSp>
        <p:nvGrpSpPr>
          <p:cNvPr id="20" name="Group 19"/>
          <p:cNvGrpSpPr/>
          <p:nvPr/>
        </p:nvGrpSpPr>
        <p:grpSpPr>
          <a:xfrm>
            <a:off x="1356265" y="2695607"/>
            <a:ext cx="2699123" cy="3010720"/>
            <a:chOff x="1356265" y="2695607"/>
            <a:chExt cx="2699123" cy="3010720"/>
          </a:xfrm>
        </p:grpSpPr>
        <p:pic>
          <p:nvPicPr>
            <p:cNvPr id="4" name="Picture 3" descr="Screen Shot 2012-02-10 at 10.16.3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265" y="2695607"/>
              <a:ext cx="2699123" cy="2576169"/>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2554209891"/>
                </p:ext>
              </p:extLst>
            </p:nvPr>
          </p:nvGraphicFramePr>
          <p:xfrm>
            <a:off x="1725086" y="5344377"/>
            <a:ext cx="1971675" cy="361950"/>
          </p:xfrm>
          <a:graphic>
            <a:graphicData uri="http://schemas.openxmlformats.org/presentationml/2006/ole">
              <mc:AlternateContent xmlns:mc="http://schemas.openxmlformats.org/markup-compatibility/2006">
                <mc:Choice xmlns:v="urn:schemas-microsoft-com:vml" Requires="v">
                  <p:oleObj spid="_x0000_s7499" name="Equation" r:id="rId6" imgW="1244600" imgH="228600" progId="Equation.3">
                    <p:embed/>
                  </p:oleObj>
                </mc:Choice>
                <mc:Fallback>
                  <p:oleObj name="Equation" r:id="rId6" imgW="1244600" imgH="228600" progId="Equation.3">
                    <p:embed/>
                    <p:pic>
                      <p:nvPicPr>
                        <p:cNvPr id="0" name=""/>
                        <p:cNvPicPr/>
                        <p:nvPr/>
                      </p:nvPicPr>
                      <p:blipFill>
                        <a:blip r:embed="rId7"/>
                        <a:stretch>
                          <a:fillRect/>
                        </a:stretch>
                      </p:blipFill>
                      <p:spPr>
                        <a:xfrm>
                          <a:off x="1725086" y="5344377"/>
                          <a:ext cx="1971675" cy="361950"/>
                        </a:xfrm>
                        <a:prstGeom prst="rect">
                          <a:avLst/>
                        </a:prstGeom>
                      </p:spPr>
                    </p:pic>
                  </p:oleObj>
                </mc:Fallback>
              </mc:AlternateContent>
            </a:graphicData>
          </a:graphic>
        </p:graphicFrame>
      </p:grpSp>
      <p:grpSp>
        <p:nvGrpSpPr>
          <p:cNvPr id="19" name="Group 18"/>
          <p:cNvGrpSpPr/>
          <p:nvPr/>
        </p:nvGrpSpPr>
        <p:grpSpPr>
          <a:xfrm>
            <a:off x="4722264" y="2680982"/>
            <a:ext cx="2823499" cy="3068257"/>
            <a:chOff x="4722264" y="2680982"/>
            <a:chExt cx="2823499" cy="3068257"/>
          </a:xfrm>
        </p:grpSpPr>
        <p:pic>
          <p:nvPicPr>
            <p:cNvPr id="14" name="Picture 13" descr="Screen Shot 2012-02-10 at 10.16.44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2264" y="2680982"/>
              <a:ext cx="2823499" cy="2615452"/>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614118070"/>
                </p:ext>
              </p:extLst>
            </p:nvPr>
          </p:nvGraphicFramePr>
          <p:xfrm>
            <a:off x="5458351" y="5387289"/>
            <a:ext cx="1811338" cy="361950"/>
          </p:xfrm>
          <a:graphic>
            <a:graphicData uri="http://schemas.openxmlformats.org/presentationml/2006/ole">
              <mc:AlternateContent xmlns:mc="http://schemas.openxmlformats.org/markup-compatibility/2006">
                <mc:Choice xmlns:v="urn:schemas-microsoft-com:vml" Requires="v">
                  <p:oleObj spid="_x0000_s7500" name="Equation" r:id="rId9" imgW="1143000" imgH="228600" progId="Equation.3">
                    <p:embed/>
                  </p:oleObj>
                </mc:Choice>
                <mc:Fallback>
                  <p:oleObj name="Equation" r:id="rId9" imgW="1143000" imgH="228600" progId="Equation.3">
                    <p:embed/>
                    <p:pic>
                      <p:nvPicPr>
                        <p:cNvPr id="0" name=""/>
                        <p:cNvPicPr/>
                        <p:nvPr/>
                      </p:nvPicPr>
                      <p:blipFill>
                        <a:blip r:embed="rId10"/>
                        <a:stretch>
                          <a:fillRect/>
                        </a:stretch>
                      </p:blipFill>
                      <p:spPr>
                        <a:xfrm>
                          <a:off x="5458351" y="5387289"/>
                          <a:ext cx="1811338" cy="361950"/>
                        </a:xfrm>
                        <a:prstGeom prst="rect">
                          <a:avLst/>
                        </a:prstGeom>
                      </p:spPr>
                    </p:pic>
                  </p:oleObj>
                </mc:Fallback>
              </mc:AlternateContent>
            </a:graphicData>
          </a:graphic>
        </p:graphicFrame>
      </p:grpSp>
      <p:sp>
        <p:nvSpPr>
          <p:cNvPr id="17" name="Title 1"/>
          <p:cNvSpPr>
            <a:spLocks noGrp="1"/>
          </p:cNvSpPr>
          <p:nvPr>
            <p:ph type="title"/>
          </p:nvPr>
        </p:nvSpPr>
        <p:spPr>
          <a:xfrm>
            <a:off x="549275" y="107576"/>
            <a:ext cx="8042276" cy="1336956"/>
          </a:xfrm>
        </p:spPr>
        <p:txBody>
          <a:bodyPr/>
          <a:lstStyle/>
          <a:p>
            <a:pPr algn="l"/>
            <a:r>
              <a:rPr lang="en-US" dirty="0"/>
              <a:t>Concerted </a:t>
            </a:r>
            <a:r>
              <a:rPr lang="en-US" dirty="0" smtClean="0"/>
              <a:t>Rotation</a:t>
            </a:r>
            <a:endParaRPr lang="en-US" dirty="0"/>
          </a:p>
        </p:txBody>
      </p:sp>
      <p:sp>
        <p:nvSpPr>
          <p:cNvPr id="18"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Angle variations</a:t>
            </a:r>
            <a:endParaRPr lang="en-US" sz="3200" dirty="0">
              <a:solidFill>
                <a:srgbClr val="0000FF"/>
              </a:solidFill>
            </a:endParaRPr>
          </a:p>
        </p:txBody>
      </p:sp>
    </p:spTree>
    <p:extLst>
      <p:ext uri="{BB962C8B-B14F-4D97-AF65-F5344CB8AC3E}">
        <p14:creationId xmlns:p14="http://schemas.microsoft.com/office/powerpoint/2010/main" val="2232146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9781" y="5794117"/>
            <a:ext cx="7656732" cy="830997"/>
          </a:xfrm>
          <a:prstGeom prst="rect">
            <a:avLst/>
          </a:prstGeom>
          <a:noFill/>
        </p:spPr>
        <p:txBody>
          <a:bodyPr wrap="square" rtlCol="0">
            <a:spAutoFit/>
          </a:bodyPr>
          <a:lstStyle/>
          <a:p>
            <a:r>
              <a:rPr lang="en-US" sz="1600" dirty="0"/>
              <a:t>Monte Carlo Backbone Sampling for Nucleic Acids Using Concerted Rotations Including </a:t>
            </a:r>
            <a:r>
              <a:rPr lang="en-US" sz="1600" dirty="0" smtClean="0"/>
              <a:t>Variable </a:t>
            </a:r>
            <a:r>
              <a:rPr lang="en-US" sz="1600" dirty="0"/>
              <a:t>Bond </a:t>
            </a:r>
            <a:r>
              <a:rPr lang="en-US" sz="1600" dirty="0" smtClean="0"/>
              <a:t>Angles, </a:t>
            </a:r>
            <a:r>
              <a:rPr lang="en-US" sz="1600" dirty="0" err="1"/>
              <a:t>Ulmschneider</a:t>
            </a:r>
            <a:r>
              <a:rPr lang="en-US" sz="1600" dirty="0"/>
              <a:t> and Jorgensen </a:t>
            </a:r>
            <a:r>
              <a:rPr lang="en-US" sz="1600" dirty="0" smtClean="0"/>
              <a:t>, </a:t>
            </a:r>
            <a:r>
              <a:rPr lang="en-US" sz="1600" i="1" dirty="0" smtClean="0"/>
              <a:t>J. </a:t>
            </a:r>
            <a:r>
              <a:rPr lang="en-US" sz="1600" i="1" dirty="0"/>
              <a:t>Phys. Chem. </a:t>
            </a:r>
            <a:r>
              <a:rPr lang="en-US" sz="1600" i="1" dirty="0" smtClean="0"/>
              <a:t>B</a:t>
            </a:r>
            <a:r>
              <a:rPr lang="fr-FR" sz="1600" i="1" dirty="0" smtClean="0"/>
              <a:t>,</a:t>
            </a:r>
            <a:r>
              <a:rPr lang="fr-FR" sz="1600" dirty="0" smtClean="0"/>
              <a:t> 2004, 108, 16883-16892 </a:t>
            </a:r>
            <a:endParaRPr lang="en-US" sz="1600" dirty="0"/>
          </a:p>
        </p:txBody>
      </p:sp>
      <p:sp>
        <p:nvSpPr>
          <p:cNvPr id="17" name="Title 1"/>
          <p:cNvSpPr>
            <a:spLocks noGrp="1"/>
          </p:cNvSpPr>
          <p:nvPr>
            <p:ph type="title"/>
          </p:nvPr>
        </p:nvSpPr>
        <p:spPr>
          <a:xfrm>
            <a:off x="549275" y="107576"/>
            <a:ext cx="8042276" cy="1336956"/>
          </a:xfrm>
        </p:spPr>
        <p:txBody>
          <a:bodyPr/>
          <a:lstStyle/>
          <a:p>
            <a:pPr algn="l"/>
            <a:r>
              <a:rPr lang="en-US" dirty="0"/>
              <a:t>Concerted </a:t>
            </a:r>
            <a:r>
              <a:rPr lang="en-US" dirty="0" smtClean="0"/>
              <a:t>Rotation</a:t>
            </a:r>
            <a:endParaRPr lang="en-US" dirty="0"/>
          </a:p>
        </p:txBody>
      </p:sp>
      <p:pic>
        <p:nvPicPr>
          <p:cNvPr id="3" name="Picture 2" descr="Screen Shot 2012-02-14 at 2.47.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650" y="1929760"/>
            <a:ext cx="3835211" cy="3455551"/>
          </a:xfrm>
          <a:prstGeom prst="rect">
            <a:avLst/>
          </a:prstGeom>
        </p:spPr>
      </p:pic>
      <p:sp>
        <p:nvSpPr>
          <p:cNvPr id="5" name="TextBox 4"/>
          <p:cNvSpPr txBox="1"/>
          <p:nvPr/>
        </p:nvSpPr>
        <p:spPr>
          <a:xfrm>
            <a:off x="2360084" y="5501729"/>
            <a:ext cx="1778000" cy="292388"/>
          </a:xfrm>
          <a:prstGeom prst="rect">
            <a:avLst/>
          </a:prstGeom>
          <a:noFill/>
        </p:spPr>
        <p:txBody>
          <a:bodyPr wrap="square" rtlCol="0">
            <a:spAutoFit/>
          </a:bodyPr>
          <a:lstStyle/>
          <a:p>
            <a:r>
              <a:rPr lang="en-US" sz="1300" b="1" dirty="0" smtClean="0"/>
              <a:t>With angle variation</a:t>
            </a:r>
            <a:endParaRPr lang="en-US" sz="1300" b="1" dirty="0"/>
          </a:p>
        </p:txBody>
      </p:sp>
      <p:sp>
        <p:nvSpPr>
          <p:cNvPr id="16" name="TextBox 15"/>
          <p:cNvSpPr txBox="1"/>
          <p:nvPr/>
        </p:nvSpPr>
        <p:spPr>
          <a:xfrm>
            <a:off x="4470400" y="5501729"/>
            <a:ext cx="2165350" cy="292388"/>
          </a:xfrm>
          <a:prstGeom prst="rect">
            <a:avLst/>
          </a:prstGeom>
          <a:noFill/>
        </p:spPr>
        <p:txBody>
          <a:bodyPr wrap="square" rtlCol="0">
            <a:spAutoFit/>
          </a:bodyPr>
          <a:lstStyle/>
          <a:p>
            <a:r>
              <a:rPr lang="en-US" sz="1300" b="1" dirty="0" smtClean="0"/>
              <a:t>Without angle variation</a:t>
            </a:r>
            <a:endParaRPr lang="en-US" sz="1300" b="1" dirty="0"/>
          </a:p>
        </p:txBody>
      </p:sp>
      <p:sp>
        <p:nvSpPr>
          <p:cNvPr id="21" name="Title 1"/>
          <p:cNvSpPr txBox="1">
            <a:spLocks/>
          </p:cNvSpPr>
          <p:nvPr/>
        </p:nvSpPr>
        <p:spPr>
          <a:xfrm>
            <a:off x="603035" y="1317690"/>
            <a:ext cx="8042276" cy="668478"/>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smtClean="0">
                <a:solidFill>
                  <a:srgbClr val="0000FF"/>
                </a:solidFill>
              </a:rPr>
              <a:t>Angle variations and application on DNA</a:t>
            </a:r>
            <a:endParaRPr lang="en-US" sz="3200" dirty="0">
              <a:solidFill>
                <a:srgbClr val="0000FF"/>
              </a:solidFill>
            </a:endParaRPr>
          </a:p>
        </p:txBody>
      </p:sp>
    </p:spTree>
    <p:extLst>
      <p:ext uri="{BB962C8B-B14F-4D97-AF65-F5344CB8AC3E}">
        <p14:creationId xmlns:p14="http://schemas.microsoft.com/office/powerpoint/2010/main" val="27029491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711142" cy="1336956"/>
          </a:xfrm>
        </p:spPr>
        <p:txBody>
          <a:bodyPr/>
          <a:lstStyle/>
          <a:p>
            <a:pPr algn="l"/>
            <a:r>
              <a:rPr lang="en-US" dirty="0"/>
              <a:t>Extension biased rotations</a:t>
            </a:r>
          </a:p>
        </p:txBody>
      </p:sp>
      <p:sp>
        <p:nvSpPr>
          <p:cNvPr id="11" name="TextBox 10"/>
          <p:cNvSpPr txBox="1"/>
          <p:nvPr/>
        </p:nvSpPr>
        <p:spPr>
          <a:xfrm>
            <a:off x="739781" y="5794117"/>
            <a:ext cx="7656732" cy="830997"/>
          </a:xfrm>
          <a:prstGeom prst="rect">
            <a:avLst/>
          </a:prstGeom>
          <a:noFill/>
        </p:spPr>
        <p:txBody>
          <a:bodyPr wrap="square" rtlCol="0">
            <a:spAutoFit/>
          </a:bodyPr>
          <a:lstStyle/>
          <a:p>
            <a:r>
              <a:rPr lang="en-US" sz="1600" dirty="0"/>
              <a:t>Grand canonical ensemble Monte Carlo simulation of a lipid bilayer using extension biased </a:t>
            </a:r>
            <a:r>
              <a:rPr lang="en-US" sz="1600" dirty="0" smtClean="0"/>
              <a:t>rotations, </a:t>
            </a:r>
            <a:r>
              <a:rPr lang="en-US" sz="1600" dirty="0" err="1" smtClean="0"/>
              <a:t>Jedlovszkya</a:t>
            </a:r>
            <a:r>
              <a:rPr lang="en-US" sz="1600" dirty="0"/>
              <a:t> </a:t>
            </a:r>
            <a:r>
              <a:rPr lang="en-US" sz="1600" dirty="0" smtClean="0"/>
              <a:t>and </a:t>
            </a:r>
            <a:r>
              <a:rPr lang="en-US" sz="1600" dirty="0" err="1" smtClean="0"/>
              <a:t>Mezei</a:t>
            </a:r>
            <a:r>
              <a:rPr lang="en-US" sz="1600" dirty="0" smtClean="0"/>
              <a:t>, </a:t>
            </a:r>
            <a:r>
              <a:rPr lang="fr-FR" sz="1600" i="1" dirty="0" smtClean="0"/>
              <a:t>J </a:t>
            </a:r>
            <a:r>
              <a:rPr lang="fr-FR" sz="1600" i="1" dirty="0" err="1" smtClean="0"/>
              <a:t>Chem</a:t>
            </a:r>
            <a:r>
              <a:rPr lang="fr-FR" sz="1600" i="1" dirty="0" smtClean="0"/>
              <a:t> </a:t>
            </a:r>
            <a:r>
              <a:rPr lang="fr-FR" sz="1600" i="1" dirty="0" err="1" smtClean="0"/>
              <a:t>Phys</a:t>
            </a:r>
            <a:r>
              <a:rPr lang="fr-FR" sz="1600" i="1" dirty="0" smtClean="0"/>
              <a:t>,</a:t>
            </a:r>
            <a:r>
              <a:rPr lang="fr-FR" sz="1600" dirty="0" smtClean="0"/>
              <a:t> 1999, 111, 10770-10773</a:t>
            </a:r>
            <a:endParaRPr lang="en-US" sz="1600" dirty="0"/>
          </a:p>
        </p:txBody>
      </p:sp>
      <p:sp>
        <p:nvSpPr>
          <p:cNvPr id="9" name="Content Placeholder 2"/>
          <p:cNvSpPr txBox="1">
            <a:spLocks/>
          </p:cNvSpPr>
          <p:nvPr/>
        </p:nvSpPr>
        <p:spPr>
          <a:xfrm>
            <a:off x="549275" y="2173168"/>
            <a:ext cx="8200355" cy="163333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solidFill>
                  <a:schemeClr val="tx1"/>
                </a:solidFill>
              </a:rPr>
              <a:t>A variable step size method;</a:t>
            </a:r>
          </a:p>
          <a:p>
            <a:r>
              <a:rPr lang="en-US" sz="2000" dirty="0" smtClean="0">
                <a:solidFill>
                  <a:schemeClr val="tx1"/>
                </a:solidFill>
              </a:rPr>
              <a:t>The </a:t>
            </a:r>
            <a:r>
              <a:rPr lang="en-US" sz="2000" dirty="0">
                <a:solidFill>
                  <a:schemeClr val="tx1"/>
                </a:solidFill>
              </a:rPr>
              <a:t>closer the rotated atoms are to the axis of </a:t>
            </a:r>
            <a:r>
              <a:rPr lang="en-US" sz="2000" dirty="0" smtClean="0">
                <a:solidFill>
                  <a:schemeClr val="tx1"/>
                </a:solidFill>
              </a:rPr>
              <a:t>rotation, </a:t>
            </a:r>
            <a:r>
              <a:rPr lang="en-US" sz="2000" dirty="0">
                <a:solidFill>
                  <a:schemeClr val="tx1"/>
                </a:solidFill>
              </a:rPr>
              <a:t>the larger we set the angle range of random </a:t>
            </a:r>
            <a:r>
              <a:rPr lang="en-US" sz="2000" dirty="0" smtClean="0">
                <a:solidFill>
                  <a:schemeClr val="tx1"/>
                </a:solidFill>
              </a:rPr>
              <a:t>rotation;</a:t>
            </a:r>
          </a:p>
        </p:txBody>
      </p:sp>
    </p:spTree>
    <p:extLst>
      <p:ext uri="{BB962C8B-B14F-4D97-AF65-F5344CB8AC3E}">
        <p14:creationId xmlns:p14="http://schemas.microsoft.com/office/powerpoint/2010/main" val="42226459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Lattice Model</a:t>
            </a:r>
            <a:endParaRPr lang="en-US" dirty="0"/>
          </a:p>
        </p:txBody>
      </p:sp>
      <p:sp>
        <p:nvSpPr>
          <p:cNvPr id="11" name="TextBox 10"/>
          <p:cNvSpPr txBox="1"/>
          <p:nvPr/>
        </p:nvSpPr>
        <p:spPr>
          <a:xfrm>
            <a:off x="739780" y="5794117"/>
            <a:ext cx="8014293" cy="1077218"/>
          </a:xfrm>
          <a:prstGeom prst="rect">
            <a:avLst/>
          </a:prstGeom>
          <a:noFill/>
        </p:spPr>
        <p:txBody>
          <a:bodyPr wrap="square" rtlCol="0">
            <a:spAutoFit/>
          </a:bodyPr>
          <a:lstStyle/>
          <a:p>
            <a:endParaRPr lang="en-US" sz="1600" dirty="0"/>
          </a:p>
          <a:p>
            <a:r>
              <a:rPr lang="en-US" sz="1600" dirty="0"/>
              <a:t>Dynamic Monte Carlo Simulations of a New Lattice Model of Globular Protein Folding, Structure and </a:t>
            </a:r>
            <a:r>
              <a:rPr lang="en-US" sz="1600" dirty="0" smtClean="0"/>
              <a:t>Dynamics, J Skolnick</a:t>
            </a:r>
            <a:r>
              <a:rPr lang="en-US" sz="1600" b="1" dirty="0"/>
              <a:t> </a:t>
            </a:r>
            <a:r>
              <a:rPr lang="en-US" sz="1600" i="1" dirty="0" smtClean="0"/>
              <a:t>et al</a:t>
            </a:r>
            <a:r>
              <a:rPr lang="en-US" sz="1600" dirty="0" smtClean="0"/>
              <a:t>, </a:t>
            </a:r>
            <a:r>
              <a:rPr lang="en-US" sz="1600" i="1" dirty="0"/>
              <a:t>J. Mol. </a:t>
            </a:r>
            <a:r>
              <a:rPr lang="en-US" sz="1600" i="1" dirty="0" smtClean="0"/>
              <a:t>Biol. </a:t>
            </a:r>
            <a:r>
              <a:rPr lang="en-US" sz="1600" dirty="0" smtClean="0"/>
              <a:t>1991</a:t>
            </a:r>
            <a:r>
              <a:rPr lang="en-US" sz="1600" dirty="0"/>
              <a:t>,</a:t>
            </a:r>
            <a:r>
              <a:rPr lang="en-US" sz="1600" dirty="0" smtClean="0"/>
              <a:t> </a:t>
            </a:r>
            <a:r>
              <a:rPr lang="en-US" sz="1600" dirty="0"/>
              <a:t>221,499-531</a:t>
            </a:r>
            <a:r>
              <a:rPr lang="en-US" sz="1600" b="1" dirty="0"/>
              <a:t> </a:t>
            </a:r>
            <a:endParaRPr lang="en-US" sz="1600" dirty="0"/>
          </a:p>
        </p:txBody>
      </p:sp>
      <p:pic>
        <p:nvPicPr>
          <p:cNvPr id="8" name="Picture 7" descr="Screen Shot 2012-02-10 at 1.18.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59" y="1614659"/>
            <a:ext cx="3494088" cy="2041018"/>
          </a:xfrm>
          <a:prstGeom prst="rect">
            <a:avLst/>
          </a:prstGeom>
        </p:spPr>
      </p:pic>
      <p:pic>
        <p:nvPicPr>
          <p:cNvPr id="10" name="Picture 9" descr="Screen Shot 2012-02-10 at 1.18.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54" y="3681663"/>
            <a:ext cx="3875093" cy="2285964"/>
          </a:xfrm>
          <a:prstGeom prst="rect">
            <a:avLst/>
          </a:prstGeom>
        </p:spPr>
      </p:pic>
      <p:grpSp>
        <p:nvGrpSpPr>
          <p:cNvPr id="40" name="Group 39"/>
          <p:cNvGrpSpPr/>
          <p:nvPr/>
        </p:nvGrpSpPr>
        <p:grpSpPr>
          <a:xfrm>
            <a:off x="1086964" y="1743518"/>
            <a:ext cx="1035694" cy="2205527"/>
            <a:chOff x="949385" y="1849348"/>
            <a:chExt cx="1035694" cy="2205527"/>
          </a:xfrm>
        </p:grpSpPr>
        <p:grpSp>
          <p:nvGrpSpPr>
            <p:cNvPr id="18" name="Group 17"/>
            <p:cNvGrpSpPr/>
            <p:nvPr/>
          </p:nvGrpSpPr>
          <p:grpSpPr>
            <a:xfrm>
              <a:off x="1516551" y="3761507"/>
              <a:ext cx="468528" cy="293368"/>
              <a:chOff x="1516551" y="3761507"/>
              <a:chExt cx="468528" cy="293368"/>
            </a:xfrm>
          </p:grpSpPr>
          <p:cxnSp>
            <p:nvCxnSpPr>
              <p:cNvPr id="16" name="Straight Arrow Connector 15"/>
              <p:cNvCxnSpPr/>
              <p:nvPr/>
            </p:nvCxnSpPr>
            <p:spPr>
              <a:xfrm>
                <a:off x="1516551" y="3761507"/>
                <a:ext cx="468528"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16551" y="3808654"/>
                <a:ext cx="468528" cy="246221"/>
              </a:xfrm>
              <a:prstGeom prst="rect">
                <a:avLst/>
              </a:prstGeom>
              <a:noFill/>
            </p:spPr>
            <p:txBody>
              <a:bodyPr wrap="square" rtlCol="0">
                <a:spAutoFit/>
              </a:bodyPr>
              <a:lstStyle/>
              <a:p>
                <a:r>
                  <a:rPr lang="en-US" sz="1000" b="1" dirty="0" smtClean="0"/>
                  <a:t>1.7A</a:t>
                </a:r>
                <a:endParaRPr lang="en-US" sz="1000" b="1" dirty="0"/>
              </a:p>
            </p:txBody>
          </p:sp>
        </p:grpSp>
        <p:cxnSp>
          <p:nvCxnSpPr>
            <p:cNvPr id="20" name="Straight Arrow Connector 19"/>
            <p:cNvCxnSpPr/>
            <p:nvPr/>
          </p:nvCxnSpPr>
          <p:spPr>
            <a:xfrm flipH="1" flipV="1">
              <a:off x="949385" y="1849348"/>
              <a:ext cx="567166" cy="10726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163432" y="2173351"/>
              <a:ext cx="575051" cy="246221"/>
            </a:xfrm>
            <a:prstGeom prst="rect">
              <a:avLst/>
            </a:prstGeom>
            <a:noFill/>
          </p:spPr>
          <p:txBody>
            <a:bodyPr wrap="square" rtlCol="0">
              <a:spAutoFit/>
            </a:bodyPr>
            <a:lstStyle/>
            <a:p>
              <a:r>
                <a:rPr lang="en-US" sz="1000" b="1" dirty="0" smtClean="0"/>
                <a:t>3.8 A</a:t>
              </a:r>
              <a:endParaRPr lang="en-US" sz="1000" b="1" dirty="0"/>
            </a:p>
          </p:txBody>
        </p:sp>
      </p:grpSp>
      <p:pic>
        <p:nvPicPr>
          <p:cNvPr id="22" name="Picture 21" descr="Screen Shot 2012-02-10 at 1.52.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4374" y="1658609"/>
            <a:ext cx="2692599" cy="4205796"/>
          </a:xfrm>
          <a:prstGeom prst="rect">
            <a:avLst/>
          </a:prstGeom>
        </p:spPr>
      </p:pic>
    </p:spTree>
    <p:extLst>
      <p:ext uri="{BB962C8B-B14F-4D97-AF65-F5344CB8AC3E}">
        <p14:creationId xmlns:p14="http://schemas.microsoft.com/office/powerpoint/2010/main" val="4235927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Nucleic Acid CG Model</a:t>
            </a:r>
            <a:endParaRPr lang="en-US" sz="3600" dirty="0"/>
          </a:p>
        </p:txBody>
      </p:sp>
      <p:sp>
        <p:nvSpPr>
          <p:cNvPr id="11" name="TextBox 10"/>
          <p:cNvSpPr txBox="1"/>
          <p:nvPr/>
        </p:nvSpPr>
        <p:spPr>
          <a:xfrm>
            <a:off x="739780" y="5794117"/>
            <a:ext cx="8014293" cy="1107996"/>
          </a:xfrm>
          <a:prstGeom prst="rect">
            <a:avLst/>
          </a:prstGeom>
          <a:noFill/>
        </p:spPr>
        <p:txBody>
          <a:bodyPr wrap="square" rtlCol="0">
            <a:spAutoFit/>
          </a:bodyPr>
          <a:lstStyle/>
          <a:p>
            <a:endParaRPr lang="en-US" sz="1600" dirty="0"/>
          </a:p>
          <a:p>
            <a:r>
              <a:rPr lang="en-US" sz="1600" dirty="0"/>
              <a:t>Influence of mobile DNA-protein-DNA bridges on DNA configurations: Coarse-grained Monte-Carlo </a:t>
            </a:r>
            <a:r>
              <a:rPr lang="en-US" sz="1600" dirty="0" smtClean="0"/>
              <a:t>simulations, </a:t>
            </a:r>
            <a:r>
              <a:rPr lang="en-US" sz="1600" dirty="0" err="1"/>
              <a:t>Renko</a:t>
            </a:r>
            <a:r>
              <a:rPr lang="en-US" sz="1600" dirty="0"/>
              <a:t> de </a:t>
            </a:r>
            <a:r>
              <a:rPr lang="en-US" sz="1600" dirty="0" err="1"/>
              <a:t>Vries</a:t>
            </a:r>
            <a:r>
              <a:rPr lang="en-US" sz="1600" dirty="0"/>
              <a:t> </a:t>
            </a:r>
            <a:r>
              <a:rPr lang="en-US" sz="1600" i="1" dirty="0" smtClean="0"/>
              <a:t>l</a:t>
            </a:r>
            <a:r>
              <a:rPr lang="en-US" sz="1600" dirty="0" smtClean="0"/>
              <a:t>, </a:t>
            </a:r>
            <a:r>
              <a:rPr lang="en-US" sz="1600" i="1" dirty="0"/>
              <a:t>J. </a:t>
            </a:r>
            <a:r>
              <a:rPr lang="en-US" sz="1600" i="1" dirty="0" smtClean="0"/>
              <a:t>Chem. Phys.</a:t>
            </a:r>
            <a:r>
              <a:rPr lang="en-US" sz="1600" dirty="0"/>
              <a:t> </a:t>
            </a:r>
            <a:r>
              <a:rPr lang="en-US" sz="1600" dirty="0" smtClean="0"/>
              <a:t>2011, </a:t>
            </a:r>
            <a:r>
              <a:rPr lang="en-US" sz="1600" dirty="0"/>
              <a:t>135, </a:t>
            </a:r>
            <a:r>
              <a:rPr lang="en-US" sz="1600" dirty="0" smtClean="0"/>
              <a:t>125104</a:t>
            </a:r>
            <a:endParaRPr lang="en-US" sz="1600" dirty="0"/>
          </a:p>
        </p:txBody>
      </p:sp>
      <p:pic>
        <p:nvPicPr>
          <p:cNvPr id="4" name="Picture 3" descr="Screen Shot 2012-02-16 at 5.23.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566" y="2057400"/>
            <a:ext cx="5016500" cy="1473200"/>
          </a:xfrm>
          <a:prstGeom prst="rect">
            <a:avLst/>
          </a:prstGeom>
        </p:spPr>
      </p:pic>
      <p:pic>
        <p:nvPicPr>
          <p:cNvPr id="6" name="Picture 5" descr="Screen Shot 2012-02-16 at 5.24.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3167" y="4119033"/>
            <a:ext cx="4305300" cy="660400"/>
          </a:xfrm>
          <a:prstGeom prst="rect">
            <a:avLst/>
          </a:prstGeom>
        </p:spPr>
      </p:pic>
    </p:spTree>
    <p:extLst>
      <p:ext uri="{BB962C8B-B14F-4D97-AF65-F5344CB8AC3E}">
        <p14:creationId xmlns:p14="http://schemas.microsoft.com/office/powerpoint/2010/main" val="36243285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a:t>
            </a:r>
            <a:r>
              <a:rPr lang="en-US" dirty="0" smtClean="0"/>
              <a:t>lexible</a:t>
            </a:r>
            <a:r>
              <a:rPr lang="en-US" dirty="0"/>
              <a:t>-</a:t>
            </a:r>
            <a:r>
              <a:rPr lang="en-US" dirty="0" err="1" smtClean="0"/>
              <a:t>Meccano</a:t>
            </a:r>
            <a:endParaRPr lang="en-US" sz="3600" dirty="0"/>
          </a:p>
        </p:txBody>
      </p:sp>
      <p:sp>
        <p:nvSpPr>
          <p:cNvPr id="8" name="Content Placeholder 2"/>
          <p:cNvSpPr txBox="1">
            <a:spLocks/>
          </p:cNvSpPr>
          <p:nvPr/>
        </p:nvSpPr>
        <p:spPr>
          <a:xfrm>
            <a:off x="549275" y="1986168"/>
            <a:ext cx="8200355" cy="395108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t>Amino </a:t>
            </a:r>
            <a:r>
              <a:rPr lang="en-US" sz="2000" dirty="0"/>
              <a:t>acid-specific </a:t>
            </a:r>
            <a:r>
              <a:rPr lang="en-US" sz="2000" dirty="0" err="1" smtClean="0"/>
              <a:t>φ</a:t>
            </a:r>
            <a:r>
              <a:rPr lang="en-US" sz="2000" dirty="0" smtClean="0"/>
              <a:t>/</a:t>
            </a:r>
            <a:r>
              <a:rPr lang="en-US" sz="2000" dirty="0" err="1" smtClean="0"/>
              <a:t>ψ</a:t>
            </a:r>
            <a:r>
              <a:rPr lang="en-US" sz="2000" dirty="0" smtClean="0"/>
              <a:t> combinations </a:t>
            </a:r>
            <a:r>
              <a:rPr lang="en-US" sz="2000" dirty="0"/>
              <a:t>are randomly extracted from a </a:t>
            </a:r>
            <a:r>
              <a:rPr lang="en-US" sz="2000" dirty="0" smtClean="0"/>
              <a:t>library </a:t>
            </a:r>
            <a:r>
              <a:rPr lang="en-US" sz="2000" dirty="0"/>
              <a:t>of loop structures built from 500 </a:t>
            </a:r>
            <a:r>
              <a:rPr lang="en-US" sz="2000" dirty="0" smtClean="0"/>
              <a:t>high-resolution </a:t>
            </a:r>
            <a:r>
              <a:rPr lang="en-US" sz="2000" dirty="0"/>
              <a:t>x-ray </a:t>
            </a:r>
            <a:r>
              <a:rPr lang="en-US" sz="2000" dirty="0" smtClean="0"/>
              <a:t>structures;</a:t>
            </a:r>
          </a:p>
          <a:p>
            <a:r>
              <a:rPr lang="en-US" sz="2000" dirty="0"/>
              <a:t>A simple exclusion term is applied to avoid collapse within the </a:t>
            </a:r>
            <a:r>
              <a:rPr lang="en-US" sz="2000" dirty="0" smtClean="0"/>
              <a:t>chain;</a:t>
            </a:r>
          </a:p>
          <a:p>
            <a:r>
              <a:rPr lang="en-US" sz="2000" dirty="0" smtClean="0"/>
              <a:t>This method is not </a:t>
            </a:r>
            <a:r>
              <a:rPr lang="en-US" sz="2000" dirty="0"/>
              <a:t>chain-length dependent allowing it to be used for arbitrary </a:t>
            </a:r>
            <a:r>
              <a:rPr lang="en-US" sz="2000" dirty="0" smtClean="0"/>
              <a:t>proteins.</a:t>
            </a:r>
          </a:p>
        </p:txBody>
      </p:sp>
      <p:sp>
        <p:nvSpPr>
          <p:cNvPr id="10" name="TextBox 9"/>
          <p:cNvSpPr txBox="1"/>
          <p:nvPr/>
        </p:nvSpPr>
        <p:spPr>
          <a:xfrm>
            <a:off x="739780" y="5794117"/>
            <a:ext cx="8014293" cy="584776"/>
          </a:xfrm>
          <a:prstGeom prst="rect">
            <a:avLst/>
          </a:prstGeom>
          <a:noFill/>
        </p:spPr>
        <p:txBody>
          <a:bodyPr wrap="square" rtlCol="0">
            <a:spAutoFit/>
          </a:bodyPr>
          <a:lstStyle/>
          <a:p>
            <a:r>
              <a:rPr lang="en-US" sz="1600" dirty="0" smtClean="0"/>
              <a:t>A </a:t>
            </a:r>
            <a:r>
              <a:rPr lang="en-US" sz="1600" dirty="0"/>
              <a:t>structural model for unfolded proteins from </a:t>
            </a:r>
            <a:r>
              <a:rPr lang="en-US" sz="1600" dirty="0" smtClean="0"/>
              <a:t>residual </a:t>
            </a:r>
            <a:r>
              <a:rPr lang="en-US" sz="1600" dirty="0"/>
              <a:t>dipolar couplings and small-angle </a:t>
            </a:r>
            <a:r>
              <a:rPr lang="en-US" sz="1600" dirty="0" smtClean="0"/>
              <a:t>x</a:t>
            </a:r>
            <a:r>
              <a:rPr lang="en-US" sz="1600" dirty="0"/>
              <a:t>-ray </a:t>
            </a:r>
            <a:r>
              <a:rPr lang="en-US" sz="1600" dirty="0" smtClean="0"/>
              <a:t>scattering, </a:t>
            </a:r>
            <a:r>
              <a:rPr lang="en-US" sz="1600" dirty="0" err="1"/>
              <a:t>Bernado</a:t>
            </a:r>
            <a:r>
              <a:rPr lang="en-US" sz="1600" dirty="0" smtClean="0"/>
              <a:t> </a:t>
            </a:r>
            <a:r>
              <a:rPr lang="en-US" sz="1600" i="1" dirty="0" smtClean="0"/>
              <a:t>et al</a:t>
            </a:r>
            <a:r>
              <a:rPr lang="en-US" sz="1600" dirty="0" smtClean="0"/>
              <a:t>, </a:t>
            </a:r>
            <a:r>
              <a:rPr lang="en-US" sz="1600" i="1" dirty="0" smtClean="0"/>
              <a:t>PNAS, 2005,102, </a:t>
            </a:r>
            <a:r>
              <a:rPr lang="en-US" sz="1600" dirty="0" smtClean="0"/>
              <a:t>17002</a:t>
            </a:r>
            <a:r>
              <a:rPr lang="en-US" sz="1600" dirty="0"/>
              <a:t>–</a:t>
            </a:r>
            <a:r>
              <a:rPr lang="en-US" sz="1600" dirty="0" smtClean="0"/>
              <a:t>17007</a:t>
            </a:r>
            <a:endParaRPr lang="en-US" sz="1600" dirty="0"/>
          </a:p>
        </p:txBody>
      </p:sp>
    </p:spTree>
    <p:extLst>
      <p:ext uri="{BB962C8B-B14F-4D97-AF65-F5344CB8AC3E}">
        <p14:creationId xmlns:p14="http://schemas.microsoft.com/office/powerpoint/2010/main" val="21404265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 SASSIE Phase 2</a:t>
            </a:r>
            <a:endParaRPr lang="en-US" sz="3600" dirty="0"/>
          </a:p>
        </p:txBody>
      </p:sp>
      <p:sp>
        <p:nvSpPr>
          <p:cNvPr id="8" name="Content Placeholder 2"/>
          <p:cNvSpPr txBox="1">
            <a:spLocks/>
          </p:cNvSpPr>
          <p:nvPr/>
        </p:nvSpPr>
        <p:spPr>
          <a:xfrm>
            <a:off x="549275" y="1986168"/>
            <a:ext cx="8200355" cy="3951082"/>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a:solidFill>
                  <a:schemeClr val="tx1"/>
                </a:solidFill>
              </a:rPr>
              <a:t>Extension biased </a:t>
            </a:r>
            <a:r>
              <a:rPr lang="en-US" sz="2000" dirty="0" smtClean="0">
                <a:solidFill>
                  <a:schemeClr val="tx1"/>
                </a:solidFill>
              </a:rPr>
              <a:t>rotations</a:t>
            </a:r>
          </a:p>
          <a:p>
            <a:pPr marL="0" indent="0">
              <a:spcBef>
                <a:spcPts val="200"/>
              </a:spcBef>
              <a:buNone/>
            </a:pPr>
            <a:r>
              <a:rPr lang="en-US" sz="2000" dirty="0">
                <a:solidFill>
                  <a:srgbClr val="0000FF"/>
                </a:solidFill>
              </a:rPr>
              <a:t>	D</a:t>
            </a:r>
            <a:r>
              <a:rPr lang="en-US" sz="2000" dirty="0" smtClean="0">
                <a:solidFill>
                  <a:srgbClr val="0000FF"/>
                </a:solidFill>
              </a:rPr>
              <a:t>ihedral sampling</a:t>
            </a:r>
          </a:p>
          <a:p>
            <a:r>
              <a:rPr lang="en-US" sz="2000" dirty="0" smtClean="0">
                <a:solidFill>
                  <a:schemeClr val="tx1"/>
                </a:solidFill>
              </a:rPr>
              <a:t>Concerted rotations</a:t>
            </a:r>
          </a:p>
          <a:p>
            <a:pPr marL="0" indent="0">
              <a:spcBef>
                <a:spcPts val="200"/>
              </a:spcBef>
              <a:buNone/>
            </a:pPr>
            <a:r>
              <a:rPr lang="en-US" sz="2000" dirty="0" smtClean="0">
                <a:solidFill>
                  <a:srgbClr val="0000FF"/>
                </a:solidFill>
              </a:rPr>
              <a:t>	Local relaxation</a:t>
            </a:r>
          </a:p>
          <a:p>
            <a:r>
              <a:rPr lang="en-US" sz="2000" dirty="0">
                <a:solidFill>
                  <a:schemeClr val="tx1"/>
                </a:solidFill>
              </a:rPr>
              <a:t>Flexible-</a:t>
            </a:r>
            <a:r>
              <a:rPr lang="en-US" sz="2000" dirty="0" err="1" smtClean="0">
                <a:solidFill>
                  <a:schemeClr val="tx1"/>
                </a:solidFill>
              </a:rPr>
              <a:t>Meccano</a:t>
            </a:r>
            <a:endParaRPr lang="en-US" sz="2000" dirty="0" smtClean="0">
              <a:solidFill>
                <a:schemeClr val="tx1"/>
              </a:solidFill>
            </a:endParaRPr>
          </a:p>
          <a:p>
            <a:pPr marL="0" indent="0">
              <a:spcBef>
                <a:spcPts val="200"/>
              </a:spcBef>
              <a:buNone/>
            </a:pPr>
            <a:r>
              <a:rPr lang="en-US" sz="2000" dirty="0">
                <a:solidFill>
                  <a:srgbClr val="0000FF"/>
                </a:solidFill>
              </a:rPr>
              <a:t>	</a:t>
            </a:r>
            <a:r>
              <a:rPr lang="en-US" sz="2000" dirty="0" smtClean="0">
                <a:solidFill>
                  <a:srgbClr val="0000FF"/>
                </a:solidFill>
              </a:rPr>
              <a:t>Random sampling</a:t>
            </a:r>
            <a:endParaRPr lang="en-US" sz="2000" dirty="0">
              <a:solidFill>
                <a:srgbClr val="0000FF"/>
              </a:solidFill>
            </a:endParaRPr>
          </a:p>
          <a:p>
            <a:r>
              <a:rPr lang="en-US" sz="2000" dirty="0" smtClean="0">
                <a:solidFill>
                  <a:schemeClr val="tx1"/>
                </a:solidFill>
              </a:rPr>
              <a:t>Coarse grained model</a:t>
            </a:r>
            <a:endParaRPr lang="en-US" sz="2000" dirty="0">
              <a:solidFill>
                <a:schemeClr val="tx1"/>
              </a:solidFill>
            </a:endParaRPr>
          </a:p>
          <a:p>
            <a:pPr marL="0" indent="0">
              <a:spcBef>
                <a:spcPts val="200"/>
              </a:spcBef>
              <a:buNone/>
            </a:pPr>
            <a:r>
              <a:rPr lang="en-US" sz="2000" dirty="0">
                <a:solidFill>
                  <a:srgbClr val="0000FF"/>
                </a:solidFill>
              </a:rPr>
              <a:t>	</a:t>
            </a:r>
            <a:r>
              <a:rPr lang="en-US" sz="2000" dirty="0" smtClean="0">
                <a:solidFill>
                  <a:srgbClr val="0000FF"/>
                </a:solidFill>
              </a:rPr>
              <a:t>Nucleic acid</a:t>
            </a:r>
            <a:endParaRPr lang="en-US" sz="2000" dirty="0">
              <a:solidFill>
                <a:srgbClr val="0000FF"/>
              </a:solidFill>
            </a:endParaRPr>
          </a:p>
          <a:p>
            <a:pPr marL="0" indent="0">
              <a:spcBef>
                <a:spcPts val="200"/>
              </a:spcBef>
              <a:buNone/>
            </a:pPr>
            <a:endParaRPr lang="en-US" sz="2000" dirty="0">
              <a:solidFill>
                <a:srgbClr val="0000FF"/>
              </a:solidFill>
            </a:endParaRPr>
          </a:p>
          <a:p>
            <a:endParaRPr lang="en-US" sz="2000" dirty="0">
              <a:solidFill>
                <a:schemeClr val="tx1"/>
              </a:solidFill>
            </a:endParaRPr>
          </a:p>
        </p:txBody>
      </p:sp>
    </p:spTree>
    <p:extLst>
      <p:ext uri="{BB962C8B-B14F-4D97-AF65-F5344CB8AC3E}">
        <p14:creationId xmlns:p14="http://schemas.microsoft.com/office/powerpoint/2010/main" val="35298836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SASSIE SLD module</a:t>
            </a:r>
            <a:endParaRPr lang="en-US" dirty="0"/>
          </a:p>
        </p:txBody>
      </p:sp>
      <p:pic>
        <p:nvPicPr>
          <p:cNvPr id="5" name="Picture 4" descr="Screen Shot 2012-02-13 at 4.53.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116" y="1375832"/>
            <a:ext cx="1240535" cy="5482167"/>
          </a:xfrm>
          <a:prstGeom prst="rect">
            <a:avLst/>
          </a:prstGeom>
        </p:spPr>
      </p:pic>
      <p:sp>
        <p:nvSpPr>
          <p:cNvPr id="3" name="Rectangle 2"/>
          <p:cNvSpPr/>
          <p:nvPr/>
        </p:nvSpPr>
        <p:spPr>
          <a:xfrm>
            <a:off x="1417116" y="5094111"/>
            <a:ext cx="1240535" cy="294915"/>
          </a:xfrm>
          <a:prstGeom prst="rect">
            <a:avLst/>
          </a:prstGeom>
          <a:solidFill>
            <a:schemeClr val="accent5">
              <a:lumMod val="60000"/>
              <a:lumOff val="40000"/>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2-02-13 at 6.25.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206" y="1375832"/>
            <a:ext cx="6138955" cy="4847167"/>
          </a:xfrm>
          <a:prstGeom prst="rect">
            <a:avLst/>
          </a:prstGeom>
        </p:spPr>
      </p:pic>
    </p:spTree>
    <p:extLst>
      <p:ext uri="{BB962C8B-B14F-4D97-AF65-F5344CB8AC3E}">
        <p14:creationId xmlns:p14="http://schemas.microsoft.com/office/powerpoint/2010/main" val="40277627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Next…</a:t>
            </a:r>
            <a:endParaRPr lang="en-US" sz="3600" dirty="0"/>
          </a:p>
        </p:txBody>
      </p:sp>
      <p:sp>
        <p:nvSpPr>
          <p:cNvPr id="8" name="Content Placeholder 2"/>
          <p:cNvSpPr txBox="1">
            <a:spLocks/>
          </p:cNvSpPr>
          <p:nvPr/>
        </p:nvSpPr>
        <p:spPr>
          <a:xfrm>
            <a:off x="549275" y="1986168"/>
            <a:ext cx="8200355" cy="3951082"/>
          </a:xfrm>
          <a:prstGeom prst="rect">
            <a:avLst/>
          </a:prstGeom>
        </p:spPr>
        <p:txBody>
          <a:bodyPr vert="horz" lIns="91440" tIns="45720" rIns="91440" bIns="45720" rtlCol="0">
            <a:normAutofit fontScale="92500" lnSpcReduction="2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000" dirty="0" smtClean="0">
                <a:solidFill>
                  <a:schemeClr val="tx1"/>
                </a:solidFill>
              </a:rPr>
              <a:t>Investigate the MC source code of CHARMM and MMC;</a:t>
            </a:r>
          </a:p>
          <a:p>
            <a:r>
              <a:rPr lang="en-US" sz="2000" dirty="0" smtClean="0">
                <a:solidFill>
                  <a:schemeClr val="tx1"/>
                </a:solidFill>
              </a:rPr>
              <a:t>Initially select the </a:t>
            </a:r>
            <a:r>
              <a:rPr lang="en-US" sz="2000" dirty="0">
                <a:solidFill>
                  <a:schemeClr val="tx1"/>
                </a:solidFill>
              </a:rPr>
              <a:t>m</a:t>
            </a:r>
            <a:r>
              <a:rPr lang="en-US" sz="2000" dirty="0" smtClean="0">
                <a:solidFill>
                  <a:schemeClr val="tx1"/>
                </a:solidFill>
              </a:rPr>
              <a:t>ove sets and design the MC strategy for the present IDR problem;</a:t>
            </a:r>
          </a:p>
          <a:p>
            <a:r>
              <a:rPr lang="en-US" sz="2000" dirty="0" smtClean="0">
                <a:solidFill>
                  <a:schemeClr val="tx1"/>
                </a:solidFill>
              </a:rPr>
              <a:t>Pseudo-coding, coding, and testing;</a:t>
            </a:r>
          </a:p>
          <a:p>
            <a:r>
              <a:rPr lang="en-US" sz="2000" dirty="0">
                <a:solidFill>
                  <a:schemeClr val="tx1"/>
                </a:solidFill>
              </a:rPr>
              <a:t>E</a:t>
            </a:r>
            <a:r>
              <a:rPr lang="en-US" sz="2000" dirty="0" smtClean="0">
                <a:solidFill>
                  <a:schemeClr val="tx1"/>
                </a:solidFill>
              </a:rPr>
              <a:t>valuate </a:t>
            </a:r>
            <a:r>
              <a:rPr lang="en-US" sz="2000" dirty="0">
                <a:solidFill>
                  <a:schemeClr val="tx1"/>
                </a:solidFill>
              </a:rPr>
              <a:t>the chemical/physical accuracy, sampling efficiency, numerical timing, and overall throughput of our </a:t>
            </a:r>
            <a:r>
              <a:rPr lang="en-US" sz="2000" dirty="0" smtClean="0">
                <a:solidFill>
                  <a:schemeClr val="tx1"/>
                </a:solidFill>
              </a:rPr>
              <a:t>algorithm;</a:t>
            </a:r>
          </a:p>
          <a:p>
            <a:r>
              <a:rPr lang="en-US" sz="2000" dirty="0" smtClean="0">
                <a:solidFill>
                  <a:schemeClr val="tx1"/>
                </a:solidFill>
              </a:rPr>
              <a:t>Optimize the MC specification (the move sets selection, weights, the acceptance criterion, and </a:t>
            </a:r>
            <a:r>
              <a:rPr lang="en-US" sz="2000" dirty="0" err="1" smtClean="0">
                <a:solidFill>
                  <a:schemeClr val="tx1"/>
                </a:solidFill>
              </a:rPr>
              <a:t>etc</a:t>
            </a:r>
            <a:r>
              <a:rPr lang="en-US" sz="2000" dirty="0" smtClean="0">
                <a:solidFill>
                  <a:schemeClr val="tx1"/>
                </a:solidFill>
              </a:rPr>
              <a:t>);</a:t>
            </a:r>
          </a:p>
          <a:p>
            <a:r>
              <a:rPr lang="en-US" sz="2000" dirty="0" smtClean="0">
                <a:solidFill>
                  <a:schemeClr val="tx1"/>
                </a:solidFill>
              </a:rPr>
              <a:t>CUDA implementation;</a:t>
            </a:r>
          </a:p>
          <a:p>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5905984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24" y="1808037"/>
            <a:ext cx="8042276" cy="1336956"/>
          </a:xfrm>
        </p:spPr>
        <p:txBody>
          <a:bodyPr/>
          <a:lstStyle/>
          <a:p>
            <a:r>
              <a:rPr lang="en-US" dirty="0" smtClean="0"/>
              <a:t>Thank you!</a:t>
            </a:r>
            <a:endParaRPr lang="en-US" sz="3600" dirty="0"/>
          </a:p>
        </p:txBody>
      </p:sp>
    </p:spTree>
    <p:extLst>
      <p:ext uri="{BB962C8B-B14F-4D97-AF65-F5344CB8AC3E}">
        <p14:creationId xmlns:p14="http://schemas.microsoft.com/office/powerpoint/2010/main" val="844392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83768" y="1492250"/>
            <a:ext cx="5793899" cy="4345425"/>
            <a:chOff x="1783768" y="1492250"/>
            <a:chExt cx="5793899" cy="4345425"/>
          </a:xfrm>
        </p:grpSpPr>
        <p:pic>
          <p:nvPicPr>
            <p:cNvPr id="9" name="Picture 8" descr="exp_full_S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768" y="1492250"/>
              <a:ext cx="5793899" cy="4345425"/>
            </a:xfrm>
            <a:prstGeom prst="rect">
              <a:avLst/>
            </a:prstGeom>
          </p:spPr>
        </p:pic>
        <p:sp>
          <p:nvSpPr>
            <p:cNvPr id="3" name="Rectangle 2"/>
            <p:cNvSpPr/>
            <p:nvPr/>
          </p:nvSpPr>
          <p:spPr>
            <a:xfrm>
              <a:off x="3503083" y="1936750"/>
              <a:ext cx="762000" cy="3471333"/>
            </a:xfrm>
            <a:prstGeom prst="rect">
              <a:avLst/>
            </a:prstGeom>
            <a:solidFill>
              <a:schemeClr val="tx1">
                <a:alpha val="11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rgbClr val="000000"/>
                  </a:solidFill>
                </a:rPr>
                <a:t>Si</a:t>
              </a:r>
            </a:p>
          </p:txBody>
        </p:sp>
        <p:sp>
          <p:nvSpPr>
            <p:cNvPr id="5" name="Rectangle 4"/>
            <p:cNvSpPr/>
            <p:nvPr/>
          </p:nvSpPr>
          <p:spPr>
            <a:xfrm>
              <a:off x="4476750" y="1936750"/>
              <a:ext cx="148166" cy="3471333"/>
            </a:xfrm>
            <a:prstGeom prst="rect">
              <a:avLst/>
            </a:prstGeom>
            <a:solidFill>
              <a:srgbClr val="0000FF">
                <a:alpha val="11000"/>
              </a:srgb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chemeClr val="tx1"/>
                  </a:solidFill>
                </a:rPr>
                <a:t>Membrane</a:t>
              </a:r>
            </a:p>
          </p:txBody>
        </p:sp>
        <p:sp>
          <p:nvSpPr>
            <p:cNvPr id="6" name="Rectangle 5"/>
            <p:cNvSpPr/>
            <p:nvPr/>
          </p:nvSpPr>
          <p:spPr>
            <a:xfrm>
              <a:off x="4265082" y="1936750"/>
              <a:ext cx="211667" cy="3471333"/>
            </a:xfrm>
            <a:prstGeom prst="rect">
              <a:avLst/>
            </a:prstGeom>
            <a:solidFill>
              <a:schemeClr val="accent6">
                <a:lumMod val="60000"/>
                <a:lumOff val="40000"/>
                <a:alpha val="11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chemeClr val="tx1"/>
                  </a:solidFill>
                </a:rPr>
                <a:t>Head group &amp; Interface</a:t>
              </a:r>
            </a:p>
          </p:txBody>
        </p:sp>
        <p:sp>
          <p:nvSpPr>
            <p:cNvPr id="7" name="Rectangle 6"/>
            <p:cNvSpPr/>
            <p:nvPr/>
          </p:nvSpPr>
          <p:spPr>
            <a:xfrm>
              <a:off x="4624916" y="1936750"/>
              <a:ext cx="127000" cy="3471333"/>
            </a:xfrm>
            <a:prstGeom prst="rect">
              <a:avLst/>
            </a:prstGeom>
            <a:solidFill>
              <a:schemeClr val="accent6">
                <a:lumMod val="60000"/>
                <a:lumOff val="40000"/>
                <a:alpha val="11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chemeClr val="tx1"/>
                  </a:solidFill>
                </a:rPr>
                <a:t>Head group</a:t>
              </a:r>
            </a:p>
          </p:txBody>
        </p:sp>
        <p:sp>
          <p:nvSpPr>
            <p:cNvPr id="8" name="Rectangle 7"/>
            <p:cNvSpPr/>
            <p:nvPr/>
          </p:nvSpPr>
          <p:spPr>
            <a:xfrm>
              <a:off x="4751916" y="1936750"/>
              <a:ext cx="1640417" cy="3471333"/>
            </a:xfrm>
            <a:prstGeom prst="rect">
              <a:avLst/>
            </a:prstGeom>
            <a:gradFill flip="none" rotWithShape="1">
              <a:gsLst>
                <a:gs pos="0">
                  <a:schemeClr val="accent5">
                    <a:lumMod val="60000"/>
                    <a:lumOff val="40000"/>
                    <a:alpha val="11000"/>
                  </a:schemeClr>
                </a:gs>
                <a:gs pos="100000">
                  <a:schemeClr val="bg1">
                    <a:alpha val="4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rgbClr val="000000"/>
                  </a:solidFill>
                </a:rPr>
                <a:t>Protein &amp; Solvent</a:t>
              </a:r>
            </a:p>
          </p:txBody>
        </p:sp>
      </p:grpSp>
      <p:sp>
        <p:nvSpPr>
          <p:cNvPr id="10" name="Title 1"/>
          <p:cNvSpPr>
            <a:spLocks noGrp="1"/>
          </p:cNvSpPr>
          <p:nvPr>
            <p:ph type="title"/>
          </p:nvPr>
        </p:nvSpPr>
        <p:spPr>
          <a:xfrm>
            <a:off x="190499" y="530909"/>
            <a:ext cx="9144000" cy="961341"/>
          </a:xfrm>
        </p:spPr>
        <p:txBody>
          <a:bodyPr/>
          <a:lstStyle/>
          <a:p>
            <a:pPr algn="l"/>
            <a:r>
              <a:rPr lang="en-US" sz="3600" dirty="0"/>
              <a:t>SASSIE SLD modeling on Gag (no NA)</a:t>
            </a:r>
          </a:p>
        </p:txBody>
      </p:sp>
    </p:spTree>
    <p:extLst>
      <p:ext uri="{BB962C8B-B14F-4D97-AF65-F5344CB8AC3E}">
        <p14:creationId xmlns:p14="http://schemas.microsoft.com/office/powerpoint/2010/main" val="1780075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p_full_S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768" y="1492250"/>
            <a:ext cx="5793899" cy="4345425"/>
          </a:xfrm>
          <a:prstGeom prst="rect">
            <a:avLst/>
          </a:prstGeom>
        </p:spPr>
      </p:pic>
      <p:sp>
        <p:nvSpPr>
          <p:cNvPr id="7" name="Rectangle 6"/>
          <p:cNvSpPr/>
          <p:nvPr/>
        </p:nvSpPr>
        <p:spPr>
          <a:xfrm>
            <a:off x="4624916" y="1936750"/>
            <a:ext cx="127000" cy="3471333"/>
          </a:xfrm>
          <a:prstGeom prst="rect">
            <a:avLst/>
          </a:prstGeom>
          <a:solidFill>
            <a:schemeClr val="accent6">
              <a:lumMod val="60000"/>
              <a:lumOff val="40000"/>
              <a:alpha val="11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chemeClr val="tx1"/>
                </a:solidFill>
              </a:rPr>
              <a:t>Head group</a:t>
            </a:r>
          </a:p>
        </p:txBody>
      </p:sp>
      <p:sp>
        <p:nvSpPr>
          <p:cNvPr id="8" name="Rectangle 7"/>
          <p:cNvSpPr/>
          <p:nvPr/>
        </p:nvSpPr>
        <p:spPr>
          <a:xfrm>
            <a:off x="4751916" y="1936750"/>
            <a:ext cx="1640417" cy="3471333"/>
          </a:xfrm>
          <a:prstGeom prst="rect">
            <a:avLst/>
          </a:prstGeom>
          <a:gradFill flip="none" rotWithShape="1">
            <a:gsLst>
              <a:gs pos="0">
                <a:schemeClr val="accent5">
                  <a:lumMod val="60000"/>
                  <a:lumOff val="40000"/>
                  <a:alpha val="11000"/>
                </a:schemeClr>
              </a:gs>
              <a:gs pos="100000">
                <a:schemeClr val="bg1">
                  <a:alpha val="4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rgbClr val="000000"/>
                </a:solidFill>
              </a:rPr>
              <a:t>Protein &amp; Solvent</a:t>
            </a:r>
          </a:p>
        </p:txBody>
      </p:sp>
      <p:sp>
        <p:nvSpPr>
          <p:cNvPr id="10" name="Title 1"/>
          <p:cNvSpPr>
            <a:spLocks noGrp="1"/>
          </p:cNvSpPr>
          <p:nvPr>
            <p:ph type="title"/>
          </p:nvPr>
        </p:nvSpPr>
        <p:spPr>
          <a:xfrm>
            <a:off x="190499" y="530909"/>
            <a:ext cx="9144000" cy="961341"/>
          </a:xfrm>
        </p:spPr>
        <p:txBody>
          <a:bodyPr/>
          <a:lstStyle/>
          <a:p>
            <a:pPr algn="l"/>
            <a:r>
              <a:rPr lang="en-US" sz="3600" dirty="0"/>
              <a:t>SASSIE SLD modeling on Gag (no NA)</a:t>
            </a:r>
          </a:p>
        </p:txBody>
      </p:sp>
      <p:sp>
        <p:nvSpPr>
          <p:cNvPr id="15" name="Freeform 14"/>
          <p:cNvSpPr/>
          <p:nvPr/>
        </p:nvSpPr>
        <p:spPr>
          <a:xfrm>
            <a:off x="4476750" y="4561366"/>
            <a:ext cx="1344083" cy="613987"/>
          </a:xfrm>
          <a:custGeom>
            <a:avLst/>
            <a:gdLst>
              <a:gd name="connsiteX0" fmla="*/ 0 w 1344083"/>
              <a:gd name="connsiteY0" fmla="*/ 508051 h 613987"/>
              <a:gd name="connsiteX1" fmla="*/ 116417 w 1344083"/>
              <a:gd name="connsiteY1" fmla="*/ 486884 h 613987"/>
              <a:gd name="connsiteX2" fmla="*/ 179917 w 1344083"/>
              <a:gd name="connsiteY2" fmla="*/ 51 h 613987"/>
              <a:gd name="connsiteX3" fmla="*/ 423333 w 1344083"/>
              <a:gd name="connsiteY3" fmla="*/ 518634 h 613987"/>
              <a:gd name="connsiteX4" fmla="*/ 1344083 w 1344083"/>
              <a:gd name="connsiteY4" fmla="*/ 613884 h 613987"/>
              <a:gd name="connsiteX5" fmla="*/ 1344083 w 1344083"/>
              <a:gd name="connsiteY5" fmla="*/ 613884 h 61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4083" h="613987">
                <a:moveTo>
                  <a:pt x="0" y="508051"/>
                </a:moveTo>
                <a:cubicBezTo>
                  <a:pt x="43215" y="539801"/>
                  <a:pt x="86431" y="571551"/>
                  <a:pt x="116417" y="486884"/>
                </a:cubicBezTo>
                <a:cubicBezTo>
                  <a:pt x="146403" y="402217"/>
                  <a:pt x="128764" y="-5241"/>
                  <a:pt x="179917" y="51"/>
                </a:cubicBezTo>
                <a:cubicBezTo>
                  <a:pt x="231070" y="5343"/>
                  <a:pt x="229305" y="416328"/>
                  <a:pt x="423333" y="518634"/>
                </a:cubicBezTo>
                <a:cubicBezTo>
                  <a:pt x="617361" y="620940"/>
                  <a:pt x="1344083" y="613884"/>
                  <a:pt x="1344083" y="613884"/>
                </a:cubicBezTo>
                <a:lnTo>
                  <a:pt x="1344083" y="613884"/>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154425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_full_and_gaussianCorr_SL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768" y="1492250"/>
            <a:ext cx="5789763" cy="4342322"/>
          </a:xfrm>
          <a:prstGeom prst="rect">
            <a:avLst/>
          </a:prstGeom>
        </p:spPr>
      </p:pic>
      <p:sp>
        <p:nvSpPr>
          <p:cNvPr id="4" name="Rectangle 3"/>
          <p:cNvSpPr/>
          <p:nvPr/>
        </p:nvSpPr>
        <p:spPr>
          <a:xfrm>
            <a:off x="4624916" y="1936750"/>
            <a:ext cx="127000" cy="3471333"/>
          </a:xfrm>
          <a:prstGeom prst="rect">
            <a:avLst/>
          </a:prstGeom>
          <a:solidFill>
            <a:schemeClr val="accent6">
              <a:lumMod val="60000"/>
              <a:lumOff val="40000"/>
              <a:alpha val="11000"/>
            </a:schemeClr>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chemeClr val="tx1"/>
                </a:solidFill>
              </a:rPr>
              <a:t>Head group</a:t>
            </a:r>
          </a:p>
        </p:txBody>
      </p:sp>
      <p:sp>
        <p:nvSpPr>
          <p:cNvPr id="5" name="Rectangle 4"/>
          <p:cNvSpPr/>
          <p:nvPr/>
        </p:nvSpPr>
        <p:spPr>
          <a:xfrm>
            <a:off x="4751916" y="1936750"/>
            <a:ext cx="1640417" cy="3471333"/>
          </a:xfrm>
          <a:prstGeom prst="rect">
            <a:avLst/>
          </a:prstGeom>
          <a:gradFill flip="none" rotWithShape="1">
            <a:gsLst>
              <a:gs pos="0">
                <a:schemeClr val="accent5">
                  <a:lumMod val="60000"/>
                  <a:lumOff val="40000"/>
                  <a:alpha val="11000"/>
                </a:schemeClr>
              </a:gs>
              <a:gs pos="100000">
                <a:schemeClr val="bg1">
                  <a:alpha val="4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000" b="1" dirty="0" smtClean="0">
                <a:solidFill>
                  <a:srgbClr val="000000"/>
                </a:solidFill>
              </a:rPr>
              <a:t>Protein &amp; Solvent</a:t>
            </a:r>
          </a:p>
        </p:txBody>
      </p:sp>
      <p:sp>
        <p:nvSpPr>
          <p:cNvPr id="7" name="Title 1"/>
          <p:cNvSpPr>
            <a:spLocks noGrp="1"/>
          </p:cNvSpPr>
          <p:nvPr>
            <p:ph type="title"/>
          </p:nvPr>
        </p:nvSpPr>
        <p:spPr>
          <a:xfrm>
            <a:off x="190499" y="530909"/>
            <a:ext cx="9144000" cy="961341"/>
          </a:xfrm>
        </p:spPr>
        <p:txBody>
          <a:bodyPr/>
          <a:lstStyle/>
          <a:p>
            <a:pPr algn="l"/>
            <a:r>
              <a:rPr lang="en-US" sz="3600" dirty="0" smtClean="0"/>
              <a:t>SASSIE SLD modeling on Gag (no NA)</a:t>
            </a:r>
            <a:endParaRPr lang="en-US" sz="3600" dirty="0"/>
          </a:p>
        </p:txBody>
      </p:sp>
    </p:spTree>
    <p:extLst>
      <p:ext uri="{BB962C8B-B14F-4D97-AF65-F5344CB8AC3E}">
        <p14:creationId xmlns:p14="http://schemas.microsoft.com/office/powerpoint/2010/main" val="1631316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549275" y="1600201"/>
            <a:ext cx="8042276" cy="1045632"/>
          </a:xfrm>
        </p:spPr>
        <p:txBody>
          <a:bodyPr>
            <a:normAutofit/>
          </a:bodyPr>
          <a:lstStyle/>
          <a:p>
            <a:r>
              <a:rPr lang="en-US" dirty="0" smtClean="0"/>
              <a:t>Structure generation:</a:t>
            </a:r>
            <a:endParaRPr lang="en-US" dirty="0"/>
          </a:p>
          <a:p>
            <a:pPr lvl="0"/>
            <a:endParaRPr lang="en-US" dirty="0" smtClean="0"/>
          </a:p>
        </p:txBody>
      </p:sp>
      <p:pic>
        <p:nvPicPr>
          <p:cNvPr id="8" name="Picture 7" descr="Screen Shot 2012-02-15 at 12.14.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8519" y="2144725"/>
            <a:ext cx="2095524" cy="2083149"/>
          </a:xfrm>
          <a:prstGeom prst="rect">
            <a:avLst/>
          </a:prstGeom>
        </p:spPr>
      </p:pic>
      <p:pic>
        <p:nvPicPr>
          <p:cNvPr id="9" name="Picture 8" descr="Screen Shot 2012-02-15 at 12.14.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5387" y="2144725"/>
            <a:ext cx="2091383" cy="2083149"/>
          </a:xfrm>
          <a:prstGeom prst="rect">
            <a:avLst/>
          </a:prstGeom>
        </p:spPr>
      </p:pic>
      <p:pic>
        <p:nvPicPr>
          <p:cNvPr id="10" name="Picture 9" descr="Screen Shot 2012-02-15 at 12.13.5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4745" y="2144725"/>
            <a:ext cx="2095500" cy="2083149"/>
          </a:xfrm>
          <a:prstGeom prst="rect">
            <a:avLst/>
          </a:prstGeom>
        </p:spPr>
      </p:pic>
      <p:pic>
        <p:nvPicPr>
          <p:cNvPr id="11" name="Picture 10" descr="Screen Shot 2012-02-15 at 12.13.3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694" y="2144725"/>
            <a:ext cx="2103967" cy="2099826"/>
          </a:xfrm>
          <a:prstGeom prst="rect">
            <a:avLst/>
          </a:prstGeom>
        </p:spPr>
      </p:pic>
      <p:sp>
        <p:nvSpPr>
          <p:cNvPr id="12" name="Rectangle 11"/>
          <p:cNvSpPr/>
          <p:nvPr/>
        </p:nvSpPr>
        <p:spPr>
          <a:xfrm>
            <a:off x="266694" y="4349751"/>
            <a:ext cx="2103967" cy="635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rPr>
              <a:t>Rg</a:t>
            </a:r>
            <a:r>
              <a:rPr lang="en-US" sz="1600" dirty="0" smtClean="0">
                <a:solidFill>
                  <a:srgbClr val="000000"/>
                </a:solidFill>
              </a:rPr>
              <a:t> &lt; 30</a:t>
            </a:r>
          </a:p>
          <a:p>
            <a:pPr algn="ctr"/>
            <a:r>
              <a:rPr lang="en-US" sz="1600" dirty="0" smtClean="0">
                <a:solidFill>
                  <a:srgbClr val="000000"/>
                </a:solidFill>
              </a:rPr>
              <a:t>52,000 structures</a:t>
            </a:r>
            <a:endParaRPr lang="en-US" sz="1600" dirty="0">
              <a:solidFill>
                <a:srgbClr val="000000"/>
              </a:solidFill>
            </a:endParaRPr>
          </a:p>
        </p:txBody>
      </p:sp>
      <p:sp>
        <p:nvSpPr>
          <p:cNvPr id="13" name="Rectangle 12"/>
          <p:cNvSpPr/>
          <p:nvPr/>
        </p:nvSpPr>
        <p:spPr>
          <a:xfrm>
            <a:off x="2444745" y="4349751"/>
            <a:ext cx="2103967" cy="635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rPr>
              <a:t>Rg</a:t>
            </a:r>
            <a:r>
              <a:rPr lang="en-US" sz="1600" dirty="0" smtClean="0">
                <a:solidFill>
                  <a:srgbClr val="000000"/>
                </a:solidFill>
              </a:rPr>
              <a:t>   [30,50)</a:t>
            </a:r>
          </a:p>
          <a:p>
            <a:pPr algn="ctr"/>
            <a:r>
              <a:rPr lang="en-US" sz="1600" dirty="0" smtClean="0">
                <a:solidFill>
                  <a:srgbClr val="000000"/>
                </a:solidFill>
              </a:rPr>
              <a:t>52,000 structures</a:t>
            </a:r>
            <a:endParaRPr lang="en-US" sz="1600" dirty="0">
              <a:solidFill>
                <a:srgbClr val="000000"/>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969555094"/>
              </p:ext>
            </p:extLst>
          </p:nvPr>
        </p:nvGraphicFramePr>
        <p:xfrm>
          <a:off x="3194049" y="4483099"/>
          <a:ext cx="152400" cy="152400"/>
        </p:xfrm>
        <a:graphic>
          <a:graphicData uri="http://schemas.openxmlformats.org/presentationml/2006/ole">
            <mc:AlternateContent xmlns:mc="http://schemas.openxmlformats.org/markup-compatibility/2006">
              <mc:Choice xmlns:v="urn:schemas-microsoft-com:vml" Requires="v">
                <p:oleObj spid="_x0000_s6590" name="Equation" r:id="rId8" imgW="152400" imgH="152400" progId="Equation.3">
                  <p:embed/>
                </p:oleObj>
              </mc:Choice>
              <mc:Fallback>
                <p:oleObj name="Equation" r:id="rId8" imgW="152400" imgH="152400" progId="Equation.3">
                  <p:embed/>
                  <p:pic>
                    <p:nvPicPr>
                      <p:cNvPr id="0" name=""/>
                      <p:cNvPicPr/>
                      <p:nvPr/>
                    </p:nvPicPr>
                    <p:blipFill>
                      <a:blip r:embed="rId9"/>
                      <a:stretch>
                        <a:fillRect/>
                      </a:stretch>
                    </p:blipFill>
                    <p:spPr>
                      <a:xfrm>
                        <a:off x="3194049" y="4483099"/>
                        <a:ext cx="152400" cy="152400"/>
                      </a:xfrm>
                      <a:prstGeom prst="rect">
                        <a:avLst/>
                      </a:prstGeom>
                    </p:spPr>
                  </p:pic>
                </p:oleObj>
              </mc:Fallback>
            </mc:AlternateContent>
          </a:graphicData>
        </a:graphic>
      </p:graphicFrame>
      <p:sp>
        <p:nvSpPr>
          <p:cNvPr id="16" name="Rectangle 15"/>
          <p:cNvSpPr/>
          <p:nvPr/>
        </p:nvSpPr>
        <p:spPr>
          <a:xfrm>
            <a:off x="4602803" y="4349751"/>
            <a:ext cx="2103967" cy="635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rPr>
              <a:t>Rg</a:t>
            </a:r>
            <a:r>
              <a:rPr lang="en-US" sz="1600" dirty="0" smtClean="0">
                <a:solidFill>
                  <a:srgbClr val="000000"/>
                </a:solidFill>
              </a:rPr>
              <a:t>   [50,70)</a:t>
            </a:r>
          </a:p>
          <a:p>
            <a:pPr algn="ctr"/>
            <a:r>
              <a:rPr lang="en-US" sz="1600" dirty="0" smtClean="0">
                <a:solidFill>
                  <a:srgbClr val="000000"/>
                </a:solidFill>
              </a:rPr>
              <a:t>52,000 structures</a:t>
            </a:r>
            <a:endParaRPr lang="en-US" sz="1600" dirty="0">
              <a:solidFill>
                <a:srgbClr val="000000"/>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04921133"/>
              </p:ext>
            </p:extLst>
          </p:nvPr>
        </p:nvGraphicFramePr>
        <p:xfrm>
          <a:off x="5352107" y="4483099"/>
          <a:ext cx="152400" cy="152400"/>
        </p:xfrm>
        <a:graphic>
          <a:graphicData uri="http://schemas.openxmlformats.org/presentationml/2006/ole">
            <mc:AlternateContent xmlns:mc="http://schemas.openxmlformats.org/markup-compatibility/2006">
              <mc:Choice xmlns:v="urn:schemas-microsoft-com:vml" Requires="v">
                <p:oleObj spid="_x0000_s6591" name="Equation" r:id="rId10" imgW="152400" imgH="152400" progId="Equation.3">
                  <p:embed/>
                </p:oleObj>
              </mc:Choice>
              <mc:Fallback>
                <p:oleObj name="Equation" r:id="rId10" imgW="152400" imgH="152400" progId="Equation.3">
                  <p:embed/>
                  <p:pic>
                    <p:nvPicPr>
                      <p:cNvPr id="0" name=""/>
                      <p:cNvPicPr/>
                      <p:nvPr/>
                    </p:nvPicPr>
                    <p:blipFill>
                      <a:blip r:embed="rId9"/>
                      <a:stretch>
                        <a:fillRect/>
                      </a:stretch>
                    </p:blipFill>
                    <p:spPr>
                      <a:xfrm>
                        <a:off x="5352107" y="4483099"/>
                        <a:ext cx="152400" cy="152400"/>
                      </a:xfrm>
                      <a:prstGeom prst="rect">
                        <a:avLst/>
                      </a:prstGeom>
                    </p:spPr>
                  </p:pic>
                </p:oleObj>
              </mc:Fallback>
            </mc:AlternateContent>
          </a:graphicData>
        </a:graphic>
      </p:graphicFrame>
      <p:sp>
        <p:nvSpPr>
          <p:cNvPr id="18" name="Rectangle 17"/>
          <p:cNvSpPr/>
          <p:nvPr/>
        </p:nvSpPr>
        <p:spPr>
          <a:xfrm>
            <a:off x="6738519" y="4349751"/>
            <a:ext cx="2103967" cy="635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rPr>
              <a:t>Rg</a:t>
            </a:r>
            <a:r>
              <a:rPr lang="en-US" sz="1600" dirty="0" smtClean="0">
                <a:solidFill>
                  <a:srgbClr val="000000"/>
                </a:solidFill>
              </a:rPr>
              <a:t> ≥ </a:t>
            </a:r>
            <a:r>
              <a:rPr lang="en-US" sz="1600" dirty="0">
                <a:solidFill>
                  <a:srgbClr val="000000"/>
                </a:solidFill>
              </a:rPr>
              <a:t>7</a:t>
            </a:r>
            <a:r>
              <a:rPr lang="en-US" sz="1600" dirty="0" smtClean="0">
                <a:solidFill>
                  <a:srgbClr val="000000"/>
                </a:solidFill>
              </a:rPr>
              <a:t>0</a:t>
            </a:r>
          </a:p>
          <a:p>
            <a:pPr algn="ctr"/>
            <a:r>
              <a:rPr lang="en-US" sz="1600" dirty="0" smtClean="0">
                <a:solidFill>
                  <a:srgbClr val="000000"/>
                </a:solidFill>
              </a:rPr>
              <a:t>52,000 structures</a:t>
            </a:r>
            <a:endParaRPr lang="en-US" sz="1600" dirty="0">
              <a:solidFill>
                <a:srgbClr val="000000"/>
              </a:solidFill>
            </a:endParaRPr>
          </a:p>
        </p:txBody>
      </p:sp>
      <p:sp>
        <p:nvSpPr>
          <p:cNvPr id="21" name="Title 1"/>
          <p:cNvSpPr>
            <a:spLocks noGrp="1"/>
          </p:cNvSpPr>
          <p:nvPr>
            <p:ph type="title"/>
          </p:nvPr>
        </p:nvSpPr>
        <p:spPr>
          <a:xfrm>
            <a:off x="190499" y="530909"/>
            <a:ext cx="9144000" cy="961341"/>
          </a:xfrm>
        </p:spPr>
        <p:txBody>
          <a:bodyPr/>
          <a:lstStyle/>
          <a:p>
            <a:pPr algn="l"/>
            <a:r>
              <a:rPr lang="en-US" sz="3600" dirty="0"/>
              <a:t>SASSIE SLD modeling on Gag (no NA)</a:t>
            </a:r>
          </a:p>
        </p:txBody>
      </p:sp>
    </p:spTree>
    <p:extLst>
      <p:ext uri="{BB962C8B-B14F-4D97-AF65-F5344CB8AC3E}">
        <p14:creationId xmlns:p14="http://schemas.microsoft.com/office/powerpoint/2010/main" val="14328055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367" y="1340928"/>
            <a:ext cx="4011941" cy="3008956"/>
          </a:xfrm>
          <a:prstGeom prst="rect">
            <a:avLst/>
          </a:prstGeom>
        </p:spPr>
      </p:pic>
      <p:sp>
        <p:nvSpPr>
          <p:cNvPr id="6" name="TextBox 5"/>
          <p:cNvSpPr txBox="1"/>
          <p:nvPr/>
        </p:nvSpPr>
        <p:spPr>
          <a:xfrm>
            <a:off x="5005532" y="4020743"/>
            <a:ext cx="910167" cy="369332"/>
          </a:xfrm>
          <a:prstGeom prst="rect">
            <a:avLst/>
          </a:prstGeom>
          <a:noFill/>
        </p:spPr>
        <p:txBody>
          <a:bodyPr wrap="square" rtlCol="0">
            <a:spAutoFit/>
          </a:bodyPr>
          <a:lstStyle/>
          <a:p>
            <a:r>
              <a:rPr lang="en-US" dirty="0" smtClean="0">
                <a:solidFill>
                  <a:schemeClr val="bg1"/>
                </a:solidFill>
              </a:rPr>
              <a:t>Best</a:t>
            </a:r>
            <a:endParaRPr lang="en-US" dirty="0">
              <a:solidFill>
                <a:schemeClr val="bg1"/>
              </a:solidFill>
            </a:endParaRPr>
          </a:p>
        </p:txBody>
      </p:sp>
      <p:grpSp>
        <p:nvGrpSpPr>
          <p:cNvPr id="3" name="Group 2"/>
          <p:cNvGrpSpPr/>
          <p:nvPr/>
        </p:nvGrpSpPr>
        <p:grpSpPr>
          <a:xfrm>
            <a:off x="2270656" y="4349884"/>
            <a:ext cx="5564860" cy="2508116"/>
            <a:chOff x="2270656" y="4349884"/>
            <a:chExt cx="5564860" cy="2508116"/>
          </a:xfrm>
        </p:grpSpPr>
        <p:pic>
          <p:nvPicPr>
            <p:cNvPr id="8" name="Picture 7" descr="best_worst_pd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656" y="4349884"/>
              <a:ext cx="5564860" cy="2508116"/>
            </a:xfrm>
            <a:prstGeom prst="rect">
              <a:avLst/>
            </a:prstGeom>
          </p:spPr>
        </p:pic>
        <p:sp>
          <p:nvSpPr>
            <p:cNvPr id="7" name="TextBox 6"/>
            <p:cNvSpPr txBox="1"/>
            <p:nvPr/>
          </p:nvSpPr>
          <p:spPr>
            <a:xfrm>
              <a:off x="5901798" y="5394976"/>
              <a:ext cx="910167" cy="369332"/>
            </a:xfrm>
            <a:prstGeom prst="rect">
              <a:avLst/>
            </a:prstGeom>
            <a:noFill/>
          </p:spPr>
          <p:txBody>
            <a:bodyPr wrap="square" rtlCol="0">
              <a:spAutoFit/>
            </a:bodyPr>
            <a:lstStyle/>
            <a:p>
              <a:r>
                <a:rPr lang="en-US" dirty="0">
                  <a:solidFill>
                    <a:schemeClr val="bg1"/>
                  </a:solidFill>
                </a:rPr>
                <a:t>w</a:t>
              </a:r>
              <a:r>
                <a:rPr lang="en-US" dirty="0" smtClean="0">
                  <a:solidFill>
                    <a:schemeClr val="bg1"/>
                  </a:solidFill>
                </a:rPr>
                <a:t>orst</a:t>
              </a:r>
              <a:endParaRPr lang="en-US" dirty="0">
                <a:solidFill>
                  <a:schemeClr val="bg1"/>
                </a:solidFill>
              </a:endParaRPr>
            </a:p>
          </p:txBody>
        </p:sp>
        <p:sp>
          <p:nvSpPr>
            <p:cNvPr id="9" name="TextBox 8"/>
            <p:cNvSpPr txBox="1"/>
            <p:nvPr/>
          </p:nvSpPr>
          <p:spPr>
            <a:xfrm>
              <a:off x="3355448" y="5916708"/>
              <a:ext cx="910167" cy="369332"/>
            </a:xfrm>
            <a:prstGeom prst="rect">
              <a:avLst/>
            </a:prstGeom>
            <a:noFill/>
          </p:spPr>
          <p:txBody>
            <a:bodyPr wrap="square" rtlCol="0">
              <a:spAutoFit/>
            </a:bodyPr>
            <a:lstStyle/>
            <a:p>
              <a:r>
                <a:rPr lang="en-US" dirty="0" smtClean="0">
                  <a:solidFill>
                    <a:schemeClr val="bg1"/>
                  </a:solidFill>
                </a:rPr>
                <a:t>best</a:t>
              </a:r>
              <a:endParaRPr lang="en-US" dirty="0">
                <a:solidFill>
                  <a:schemeClr val="bg1"/>
                </a:solidFill>
              </a:endParaRPr>
            </a:p>
          </p:txBody>
        </p:sp>
      </p:grpSp>
      <p:sp>
        <p:nvSpPr>
          <p:cNvPr id="11" name="Title 1"/>
          <p:cNvSpPr>
            <a:spLocks noGrp="1"/>
          </p:cNvSpPr>
          <p:nvPr>
            <p:ph type="title"/>
          </p:nvPr>
        </p:nvSpPr>
        <p:spPr>
          <a:xfrm>
            <a:off x="190499" y="530909"/>
            <a:ext cx="9144000" cy="961341"/>
          </a:xfrm>
        </p:spPr>
        <p:txBody>
          <a:bodyPr/>
          <a:lstStyle/>
          <a:p>
            <a:pPr algn="l"/>
            <a:r>
              <a:rPr lang="en-US" sz="3600" dirty="0"/>
              <a:t>SASSIE SLD modeling on Gag (no NA)</a:t>
            </a:r>
          </a:p>
        </p:txBody>
      </p:sp>
    </p:spTree>
    <p:extLst>
      <p:ext uri="{BB962C8B-B14F-4D97-AF65-F5344CB8AC3E}">
        <p14:creationId xmlns:p14="http://schemas.microsoft.com/office/powerpoint/2010/main" val="16463680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10232</TotalTime>
  <Words>3443</Words>
  <Application>Microsoft Macintosh PowerPoint</Application>
  <PresentationFormat>On-screen Show (4:3)</PresentationFormat>
  <Paragraphs>301</Paragraphs>
  <Slides>41</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Breeze</vt:lpstr>
      <vt:lpstr>Equation</vt:lpstr>
      <vt:lpstr>SASSIE 1.0</vt:lpstr>
      <vt:lpstr>SASSIE outline</vt:lpstr>
      <vt:lpstr>SASSIE workflow</vt:lpstr>
      <vt:lpstr>SASSIE SLD module</vt:lpstr>
      <vt:lpstr>SASSIE SLD modeling on Gag (no NA)</vt:lpstr>
      <vt:lpstr>SASSIE SLD modeling on Gag (no NA)</vt:lpstr>
      <vt:lpstr>SASSIE SLD modeling on Gag (no NA)</vt:lpstr>
      <vt:lpstr>SASSIE SLD modeling on Gag (no NA)</vt:lpstr>
      <vt:lpstr>SASSIE SLD modeling on Gag (no NA)</vt:lpstr>
      <vt:lpstr>SASSIE testing suite</vt:lpstr>
      <vt:lpstr>SASSIE testing suite</vt:lpstr>
      <vt:lpstr>SASSIE testing suite</vt:lpstr>
      <vt:lpstr>SASSIE testing suite</vt:lpstr>
      <vt:lpstr>SASSIE Phase 2</vt:lpstr>
      <vt:lpstr>Conformation sampling in SASSIE</vt:lpstr>
      <vt:lpstr>SASSIE Phase-2</vt:lpstr>
      <vt:lpstr>Monte Carlo Background</vt:lpstr>
      <vt:lpstr>Monte Carlo Background</vt:lpstr>
      <vt:lpstr>Available MC programs</vt:lpstr>
      <vt:lpstr>Historical Motivation for sophisticated dihedral rotations</vt:lpstr>
      <vt:lpstr>Historical Motivation for sophisticated dihedral rotations</vt:lpstr>
      <vt:lpstr>Historical Motivation for sophisticated dihedral rotations</vt:lpstr>
      <vt:lpstr>Local Deformation Problem</vt:lpstr>
      <vt:lpstr>Local Deformation Problem</vt:lpstr>
      <vt:lpstr>Local Deformation Problem</vt:lpstr>
      <vt:lpstr>Local Deformation Problem</vt:lpstr>
      <vt:lpstr>Concerted Rotation</vt:lpstr>
      <vt:lpstr>Concerted Rotation</vt:lpstr>
      <vt:lpstr>Concerted Rotation</vt:lpstr>
      <vt:lpstr>Concerted Rotation</vt:lpstr>
      <vt:lpstr>Concerted Rotation</vt:lpstr>
      <vt:lpstr>Concerted Rotation</vt:lpstr>
      <vt:lpstr>Concerted Rotation</vt:lpstr>
      <vt:lpstr>Concerted Rotation</vt:lpstr>
      <vt:lpstr>Extension biased rotations</vt:lpstr>
      <vt:lpstr>Lattice Model</vt:lpstr>
      <vt:lpstr>Nucleic Acid CG Model</vt:lpstr>
      <vt:lpstr>Flexible-Meccano</vt:lpstr>
      <vt:lpstr>For SASSIE Phase 2</vt:lpstr>
      <vt:lpstr>Next…</vt:lpstr>
      <vt:lpstr>Thank you!</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and more unitest</dc:title>
  <dc:creator>Joseph  Curtis</dc:creator>
  <cp:lastModifiedBy>Joseph  Curtis</cp:lastModifiedBy>
  <cp:revision>1177</cp:revision>
  <dcterms:created xsi:type="dcterms:W3CDTF">2011-11-09T21:36:31Z</dcterms:created>
  <dcterms:modified xsi:type="dcterms:W3CDTF">2012-02-17T22:04:59Z</dcterms:modified>
</cp:coreProperties>
</file>