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4" r:id="rId4"/>
    <p:sldId id="270" r:id="rId5"/>
    <p:sldId id="271" r:id="rId6"/>
    <p:sldId id="266" r:id="rId7"/>
    <p:sldId id="263" r:id="rId8"/>
    <p:sldId id="274" r:id="rId9"/>
    <p:sldId id="265" r:id="rId10"/>
    <p:sldId id="267" r:id="rId11"/>
    <p:sldId id="268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2629" autoAdjust="0"/>
  </p:normalViewPr>
  <p:slideViewPr>
    <p:cSldViewPr snapToGrid="0" snapToObjects="1">
      <p:cViewPr>
        <p:scale>
          <a:sx n="120" d="100"/>
          <a:sy n="120" d="100"/>
        </p:scale>
        <p:origin x="-1312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71A9-180B-264C-8F6F-8498B05093F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C358-34CA-E743-BCD7-64F552D4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0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talk focused</a:t>
            </a:r>
            <a:r>
              <a:rPr lang="en-US" baseline="0" dirty="0" smtClean="0"/>
              <a:t> on the API, but I am trying to learn the CUDA…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thing I</a:t>
            </a:r>
            <a:r>
              <a:rPr lang="en-US" baseline="0" dirty="0" smtClean="0"/>
              <a:t> am interested in the software testing they have reported. </a:t>
            </a:r>
            <a:r>
              <a:rPr lang="en-US" dirty="0" smtClean="0"/>
              <a:t>They</a:t>
            </a:r>
            <a:r>
              <a:rPr lang="en-US" baseline="0" dirty="0" smtClean="0"/>
              <a:t> have a specific talk on the unit and integration tests of </a:t>
            </a:r>
            <a:r>
              <a:rPr lang="en-US" baseline="0" dirty="0" err="1" smtClean="0"/>
              <a:t>OpenMM</a:t>
            </a:r>
            <a:r>
              <a:rPr lang="en-US" baseline="0" dirty="0" smtClean="0"/>
              <a:t>, but actually I found from the talk and source code that their testing is not very systematic like ours.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 of all, they are not function/module based tests. The unit tests they provided only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System </a:t>
            </a:r>
            <a:r>
              <a:rPr lang="en-US" baseline="0" dirty="0" smtClean="0"/>
              <a:t>tests are not included in the source code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Stochastic test: no random seed. If the difference is very different from the the variant, it will give a warning.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It can do energy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minimization, MD simulation, and free energy evaluation, but not MC.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OpenMM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written in C++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First, there is a set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libraries that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users can use to customize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evaluation, numerical integration, energy minimization, etc. These libraries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actually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interface that will allow the developers to easily add simulation features to their programs.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there is an “application layer”.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set of Python libraries providing a high level interface for running simulations. This layer is targeted at higher level of computational chemists who just want to run simulations, and who are not interested in programming.</a:t>
            </a:r>
          </a:p>
          <a:p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claimed that 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software provide the users such a freedom to build their customized forces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provides great</a:t>
            </a:r>
            <a:r>
              <a:rPr lang="en-US" baseline="0" dirty="0" smtClean="0"/>
              <a:t> flexibility to the coarse grained modeler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provides great</a:t>
            </a:r>
            <a:r>
              <a:rPr lang="en-US" baseline="0" dirty="0" smtClean="0"/>
              <a:t> flexibility to the coarse grained modeler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Polarizable force fields have high computational cost.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public API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OpenMM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based on a small number of classes: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System specifies generic properties of the system to be simulated: the number of particles it contains, the mass of each one, the size of the periodic box, etc.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system is built, he Force objects can be added to a System and define the behavior of the particles.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contains all state information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system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positions, velocities, other parameters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LangevinIntegrator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VerletIntegrator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BrownianIntegrator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thing very important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OpenMM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 API cannot provide direct access to state information (particle positions, velocities, etc.) at all times…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State: a snapshot of the state of the system (for fast GPU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in a BULK)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public API layer consists of the classes you access when 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OpenMM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 application: System; Force and its subclasses; Integrator; and Context.. These classes define a public interface but do no computation.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“implementation” layer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mirrors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public API classes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bridges API and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kernals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contained in the last 2 layers.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They are coded</a:t>
            </a:r>
            <a:r>
              <a:rPr lang="en-US" baseline="0" dirty="0" smtClean="0"/>
              <a:t> at the lowest level of </a:t>
            </a:r>
            <a:r>
              <a:rPr lang="en-US" baseline="0" dirty="0" err="1" smtClean="0"/>
              <a:t>kernal</a:t>
            </a:r>
            <a:r>
              <a:rPr lang="en-US" baseline="0" dirty="0" smtClean="0"/>
              <a:t> implementation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References: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seriel</a:t>
            </a:r>
            <a:r>
              <a:rPr lang="en-US" baseline="0" dirty="0" smtClean="0"/>
              <a:t> computation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CUDA: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OpenCL</a:t>
            </a:r>
            <a:r>
              <a:rPr lang="en-US" baseline="0" dirty="0" smtClean="0"/>
              <a:t>: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C358-34CA-E743-BCD7-64F552D4AB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4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918" y="1574145"/>
            <a:ext cx="6753020" cy="1724867"/>
          </a:xfrm>
        </p:spPr>
        <p:txBody>
          <a:bodyPr/>
          <a:lstStyle/>
          <a:p>
            <a:r>
              <a:rPr lang="en-US" dirty="0" err="1" smtClean="0"/>
              <a:t>OpenMM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March 2012, Stanford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08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CUDA snapshot</a:t>
            </a:r>
            <a:endParaRPr lang="en-US" dirty="0"/>
          </a:p>
        </p:txBody>
      </p:sp>
      <p:pic>
        <p:nvPicPr>
          <p:cNvPr id="6" name="Picture 5" descr="Screen Shot 2012-03-15 at 2.4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4" y="1327524"/>
            <a:ext cx="5016500" cy="55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OpenMM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8182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Unit test</a:t>
            </a:r>
          </a:p>
          <a:p>
            <a:pPr marL="619125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	Validate </a:t>
            </a:r>
            <a:r>
              <a:rPr lang="en-US" dirty="0">
                <a:solidFill>
                  <a:srgbClr val="3366FF"/>
                </a:solidFill>
              </a:rPr>
              <a:t>specific </a:t>
            </a:r>
            <a:r>
              <a:rPr lang="en-US" dirty="0" smtClean="0">
                <a:solidFill>
                  <a:srgbClr val="3366FF"/>
                </a:solidFill>
              </a:rPr>
              <a:t>features</a:t>
            </a:r>
          </a:p>
          <a:p>
            <a:pPr marL="619125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	e.g. Simulate </a:t>
            </a:r>
            <a:r>
              <a:rPr lang="en-US" dirty="0">
                <a:solidFill>
                  <a:srgbClr val="3366FF"/>
                </a:solidFill>
              </a:rPr>
              <a:t>a single harmonic bond with a </a:t>
            </a:r>
            <a:r>
              <a:rPr lang="en-US" dirty="0" err="1">
                <a:solidFill>
                  <a:srgbClr val="3366FF"/>
                </a:solidFill>
              </a:rPr>
              <a:t>verlet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	integrator</a:t>
            </a:r>
            <a:r>
              <a:rPr lang="en-US" dirty="0">
                <a:solidFill>
                  <a:srgbClr val="3366FF"/>
                </a:solidFill>
              </a:rPr>
              <a:t>, compare to the analytical </a:t>
            </a:r>
            <a:r>
              <a:rPr lang="en-US" dirty="0" smtClean="0">
                <a:solidFill>
                  <a:srgbClr val="3366FF"/>
                </a:solidFill>
              </a:rPr>
              <a:t>results</a:t>
            </a:r>
          </a:p>
          <a:p>
            <a:pPr marL="619125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	Included </a:t>
            </a:r>
            <a:r>
              <a:rPr lang="en-US" dirty="0">
                <a:solidFill>
                  <a:srgbClr val="3366FF"/>
                </a:solidFill>
              </a:rPr>
              <a:t>with the source </a:t>
            </a:r>
            <a:r>
              <a:rPr lang="en-US" dirty="0" smtClean="0">
                <a:solidFill>
                  <a:srgbClr val="3366FF"/>
                </a:solidFill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54063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OpenMM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48216"/>
          </a:xfrm>
        </p:spPr>
        <p:txBody>
          <a:bodyPr>
            <a:normAutofit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test</a:t>
            </a:r>
            <a:endParaRPr lang="en-US" dirty="0" smtClean="0">
              <a:solidFill>
                <a:srgbClr val="3366FF"/>
              </a:solidFill>
            </a:endParaRPr>
          </a:p>
        </p:txBody>
      </p:sp>
      <p:pic>
        <p:nvPicPr>
          <p:cNvPr id="3" name="Picture 2" descr="Screen Shot 2012-03-16 at 1.2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2148417"/>
            <a:ext cx="2896052" cy="4275666"/>
          </a:xfrm>
          <a:prstGeom prst="rect">
            <a:avLst/>
          </a:prstGeom>
        </p:spPr>
      </p:pic>
      <p:pic>
        <p:nvPicPr>
          <p:cNvPr id="6" name="Picture 5" descr="Screen Shot 2012-03-16 at 1.28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82" y="2148417"/>
            <a:ext cx="4656668" cy="42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2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OpenMM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8182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Unit test</a:t>
            </a:r>
          </a:p>
          <a:p>
            <a:pPr marL="619125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	Validate </a:t>
            </a:r>
            <a:r>
              <a:rPr lang="en-US" dirty="0">
                <a:solidFill>
                  <a:srgbClr val="3366FF"/>
                </a:solidFill>
              </a:rPr>
              <a:t>specific </a:t>
            </a:r>
            <a:r>
              <a:rPr lang="en-US" dirty="0" smtClean="0">
                <a:solidFill>
                  <a:srgbClr val="3366FF"/>
                </a:solidFill>
              </a:rPr>
              <a:t>features</a:t>
            </a:r>
          </a:p>
          <a:p>
            <a:pPr marL="619125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	e.g. Simulate </a:t>
            </a:r>
            <a:r>
              <a:rPr lang="en-US" dirty="0">
                <a:solidFill>
                  <a:srgbClr val="3366FF"/>
                </a:solidFill>
              </a:rPr>
              <a:t>a single harmonic bond with a </a:t>
            </a:r>
            <a:r>
              <a:rPr lang="en-US" dirty="0" err="1">
                <a:solidFill>
                  <a:srgbClr val="3366FF"/>
                </a:solidFill>
              </a:rPr>
              <a:t>verlet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	integrator</a:t>
            </a:r>
            <a:r>
              <a:rPr lang="en-US" dirty="0">
                <a:solidFill>
                  <a:srgbClr val="3366FF"/>
                </a:solidFill>
              </a:rPr>
              <a:t>, compare to the analytical </a:t>
            </a:r>
            <a:r>
              <a:rPr lang="en-US" dirty="0" smtClean="0">
                <a:solidFill>
                  <a:srgbClr val="3366FF"/>
                </a:solidFill>
              </a:rPr>
              <a:t>results</a:t>
            </a:r>
          </a:p>
          <a:p>
            <a:pPr marL="619125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	Included </a:t>
            </a:r>
            <a:r>
              <a:rPr lang="en-US" dirty="0">
                <a:solidFill>
                  <a:srgbClr val="3366FF"/>
                </a:solidFill>
              </a:rPr>
              <a:t>with the source </a:t>
            </a:r>
            <a:r>
              <a:rPr lang="en-US" dirty="0" smtClean="0">
                <a:solidFill>
                  <a:srgbClr val="3366FF"/>
                </a:solidFill>
              </a:rPr>
              <a:t>code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275" y="3418417"/>
            <a:ext cx="8042276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System tests</a:t>
            </a:r>
          </a:p>
          <a:p>
            <a:pPr marL="0" lvl="2" indent="0">
              <a:spcBef>
                <a:spcPts val="2000"/>
              </a:spcBef>
              <a:buNone/>
            </a:pPr>
            <a:r>
              <a:rPr lang="en-US" dirty="0" smtClean="0">
                <a:solidFill>
                  <a:srgbClr val="3366FF"/>
                </a:solidFill>
              </a:rPr>
              <a:t>	Validate </a:t>
            </a:r>
            <a:r>
              <a:rPr lang="en-US" dirty="0">
                <a:solidFill>
                  <a:srgbClr val="3366FF"/>
                </a:solidFill>
              </a:rPr>
              <a:t>specific </a:t>
            </a:r>
            <a:r>
              <a:rPr lang="en-US" dirty="0" smtClean="0">
                <a:solidFill>
                  <a:srgbClr val="3366FF"/>
                </a:solidFill>
              </a:rPr>
              <a:t>features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275" y="4650317"/>
            <a:ext cx="8042276" cy="1136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Platform </a:t>
            </a:r>
            <a:r>
              <a:rPr lang="en-US" dirty="0" smtClean="0"/>
              <a:t>consistency tests</a:t>
            </a:r>
            <a:endParaRPr lang="en-US" dirty="0"/>
          </a:p>
          <a:p>
            <a:pPr marL="619125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Check </a:t>
            </a:r>
            <a:r>
              <a:rPr lang="en-US" dirty="0">
                <a:solidFill>
                  <a:srgbClr val="3366FF"/>
                </a:solidFill>
              </a:rPr>
              <a:t>that </a:t>
            </a:r>
            <a:r>
              <a:rPr lang="en-US" dirty="0" smtClean="0">
                <a:solidFill>
                  <a:srgbClr val="3366FF"/>
                </a:solidFill>
              </a:rPr>
              <a:t>results </a:t>
            </a:r>
            <a:r>
              <a:rPr lang="en-US" dirty="0">
                <a:solidFill>
                  <a:srgbClr val="3366FF"/>
                </a:solidFill>
              </a:rPr>
              <a:t>computed with Reference/CUDA/</a:t>
            </a:r>
            <a:r>
              <a:rPr lang="en-US" dirty="0" err="1">
                <a:solidFill>
                  <a:srgbClr val="3366FF"/>
                </a:solidFill>
              </a:rPr>
              <a:t>OpenCL</a:t>
            </a:r>
            <a:r>
              <a:rPr lang="en-US" dirty="0">
                <a:solidFill>
                  <a:srgbClr val="3366FF"/>
                </a:solidFill>
              </a:rPr>
              <a:t> agree </a:t>
            </a:r>
          </a:p>
          <a:p>
            <a:pPr marL="0" indent="0">
              <a:buNone/>
            </a:pP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7591" y="5784850"/>
            <a:ext cx="8042276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Stochastic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9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OpenMM</a:t>
            </a:r>
            <a:r>
              <a:rPr lang="en-US" dirty="0" smtClean="0"/>
              <a:t>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OpenMM</a:t>
            </a:r>
            <a:r>
              <a:rPr lang="en-US" dirty="0" smtClean="0"/>
              <a:t> is a software package for executing molecular simulations on high performance computer architectures.</a:t>
            </a:r>
          </a:p>
          <a:p>
            <a:r>
              <a:rPr lang="en-US" dirty="0" smtClean="0"/>
              <a:t>It </a:t>
            </a:r>
            <a:r>
              <a:rPr lang="en-US" dirty="0"/>
              <a:t>consists of two parts: 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A set of </a:t>
            </a:r>
            <a:r>
              <a:rPr lang="en-US" dirty="0" smtClean="0"/>
              <a:t>libraries (wrappers in C, Python, Fortran)</a:t>
            </a:r>
            <a:endParaRPr lang="en-US" dirty="0"/>
          </a:p>
          <a:p>
            <a:pPr lvl="2">
              <a:buFont typeface="Wingdings" charset="2"/>
              <a:buChar char="Ø"/>
            </a:pPr>
            <a:r>
              <a:rPr lang="en-US" dirty="0"/>
              <a:t>An “application layer</a:t>
            </a:r>
            <a:r>
              <a:rPr lang="en-US" dirty="0" smtClean="0"/>
              <a:t>” (Python library)</a:t>
            </a:r>
          </a:p>
          <a:p>
            <a:r>
              <a:rPr lang="en-US" dirty="0" smtClean="0"/>
              <a:t>It has a strong emphasis on hardware </a:t>
            </a:r>
            <a:r>
              <a:rPr lang="en-US" dirty="0" smtClean="0"/>
              <a:t>accelerations</a:t>
            </a:r>
          </a:p>
        </p:txBody>
      </p:sp>
    </p:spTree>
    <p:extLst>
      <p:ext uri="{BB962C8B-B14F-4D97-AF65-F5344CB8AC3E}">
        <p14:creationId xmlns:p14="http://schemas.microsoft.com/office/powerpoint/2010/main" val="302353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Custom Force</a:t>
            </a:r>
            <a:endParaRPr lang="en-US" dirty="0"/>
          </a:p>
        </p:txBody>
      </p:sp>
      <p:pic>
        <p:nvPicPr>
          <p:cNvPr id="7" name="Picture 6" descr="Screen Shot 2012-03-15 at 1.37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65" y="2122653"/>
            <a:ext cx="5386917" cy="27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Custom Force</a:t>
            </a:r>
            <a:endParaRPr lang="en-US" dirty="0"/>
          </a:p>
        </p:txBody>
      </p:sp>
      <p:pic>
        <p:nvPicPr>
          <p:cNvPr id="3" name="Picture 2" descr="Screen Shot 2012-03-16 at 12.06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7" y="1444531"/>
            <a:ext cx="8846604" cy="36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Custom Force</a:t>
            </a:r>
            <a:endParaRPr lang="en-US" dirty="0"/>
          </a:p>
        </p:txBody>
      </p:sp>
      <p:pic>
        <p:nvPicPr>
          <p:cNvPr id="4" name="untitle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7799" y="1735667"/>
            <a:ext cx="30607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AMOEBA</a:t>
            </a:r>
            <a:endParaRPr lang="en-US" dirty="0"/>
          </a:p>
        </p:txBody>
      </p:sp>
      <p:pic>
        <p:nvPicPr>
          <p:cNvPr id="8" name="Picture 7" descr="Screen Shot 2012-03-15 at 2.3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17" y="4709583"/>
            <a:ext cx="4614333" cy="96468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109382"/>
          </a:xfrm>
        </p:spPr>
        <p:txBody>
          <a:bodyPr>
            <a:normAutofit/>
          </a:bodyPr>
          <a:lstStyle/>
          <a:p>
            <a:r>
              <a:rPr lang="en-US" dirty="0"/>
              <a:t>AMOEBA is one of several force fields with the ability to describe electronic polarization</a:t>
            </a:r>
            <a:r>
              <a:rPr lang="en-US" dirty="0" smtClean="0"/>
              <a:t>.</a:t>
            </a:r>
          </a:p>
          <a:p>
            <a:r>
              <a:rPr lang="en-US" dirty="0"/>
              <a:t>AMOEBA gives improved agreement with the </a:t>
            </a:r>
            <a:r>
              <a:rPr lang="en-US" i="1" dirty="0" err="1"/>
              <a:t>ab</a:t>
            </a:r>
            <a:r>
              <a:rPr lang="en-US" i="1" dirty="0"/>
              <a:t> initio </a:t>
            </a:r>
            <a:r>
              <a:rPr lang="en-US" dirty="0"/>
              <a:t>gold standard. </a:t>
            </a:r>
          </a:p>
          <a:p>
            <a:r>
              <a:rPr lang="en-US" dirty="0" err="1" smtClean="0"/>
              <a:t>OpenMM</a:t>
            </a:r>
            <a:r>
              <a:rPr lang="en-US" dirty="0" smtClean="0"/>
              <a:t> </a:t>
            </a:r>
            <a:r>
              <a:rPr lang="en-US" dirty="0"/>
              <a:t>uses the GPU to evaluate the AMOEBA interactions for an enormous performance increase. </a:t>
            </a:r>
          </a:p>
        </p:txBody>
      </p:sp>
    </p:spTree>
    <p:extLst>
      <p:ext uri="{BB962C8B-B14F-4D97-AF65-F5344CB8AC3E}">
        <p14:creationId xmlns:p14="http://schemas.microsoft.com/office/powerpoint/2010/main" val="2806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OpenMM</a:t>
            </a:r>
            <a:r>
              <a:rPr lang="en-US" dirty="0" smtClean="0"/>
              <a:t> </a:t>
            </a:r>
            <a:r>
              <a:rPr lang="en-US" dirty="0" smtClean="0"/>
              <a:t>classes and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4" y="1805517"/>
            <a:ext cx="3949700" cy="29591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8609" y="2000250"/>
            <a:ext cx="2847975" cy="3170768"/>
          </a:xfrm>
        </p:spPr>
        <p:txBody>
          <a:bodyPr>
            <a:normAutofit/>
          </a:bodyPr>
          <a:lstStyle/>
          <a:p>
            <a:r>
              <a:rPr lang="en-US" dirty="0" smtClean="0"/>
              <a:t>System</a:t>
            </a:r>
          </a:p>
          <a:p>
            <a:r>
              <a:rPr lang="en-US" dirty="0" smtClean="0"/>
              <a:t>Force</a:t>
            </a:r>
          </a:p>
          <a:p>
            <a:r>
              <a:rPr lang="en-US" dirty="0" smtClean="0"/>
              <a:t>Context</a:t>
            </a:r>
            <a:endParaRPr lang="en-US" dirty="0" smtClean="0"/>
          </a:p>
          <a:p>
            <a:r>
              <a:rPr lang="en-US" dirty="0" smtClean="0"/>
              <a:t>Integrator</a:t>
            </a:r>
          </a:p>
          <a:p>
            <a:r>
              <a:rPr lang="en-US" dirty="0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OpenMM</a:t>
            </a:r>
            <a:r>
              <a:rPr lang="en-US" dirty="0" smtClean="0"/>
              <a:t> </a:t>
            </a:r>
            <a:r>
              <a:rPr lang="en-US" dirty="0" smtClean="0"/>
              <a:t>classes and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4" y="1805517"/>
            <a:ext cx="3949700" cy="2959100"/>
          </a:xfrm>
          <a:prstGeom prst="rect">
            <a:avLst/>
          </a:prstGeom>
        </p:spPr>
      </p:pic>
      <p:pic>
        <p:nvPicPr>
          <p:cNvPr id="4" name="Picture 3" descr="Screen Shot 2012-03-16 at 1.38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7" y="1805517"/>
            <a:ext cx="3149600" cy="331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833" y="3312583"/>
            <a:ext cx="2709334" cy="804334"/>
          </a:xfrm>
          <a:prstGeom prst="rect">
            <a:avLst/>
          </a:prstGeom>
          <a:solidFill>
            <a:schemeClr val="accent6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75149" y="2078565"/>
            <a:ext cx="3710517" cy="1149351"/>
          </a:xfrm>
          <a:prstGeom prst="rect">
            <a:avLst/>
          </a:prstGeom>
          <a:solidFill>
            <a:schemeClr val="accent6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4834" y="1805517"/>
            <a:ext cx="2709334" cy="1507066"/>
          </a:xfrm>
          <a:prstGeom prst="rect">
            <a:avLst/>
          </a:prstGeom>
          <a:solidFill>
            <a:schemeClr val="accent5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5148" y="3227916"/>
            <a:ext cx="3710517" cy="635001"/>
          </a:xfrm>
          <a:prstGeom prst="rect">
            <a:avLst/>
          </a:prstGeom>
          <a:solidFill>
            <a:schemeClr val="accent5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4834" y="4116917"/>
            <a:ext cx="2709333" cy="1003300"/>
          </a:xfrm>
          <a:prstGeom prst="rect">
            <a:avLst/>
          </a:prstGeom>
          <a:solidFill>
            <a:srgbClr val="0000FF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75149" y="3862917"/>
            <a:ext cx="3710516" cy="603250"/>
          </a:xfrm>
          <a:prstGeom prst="rect">
            <a:avLst/>
          </a:prstGeom>
          <a:solidFill>
            <a:srgbClr val="0000FF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3704168" y="2582333"/>
            <a:ext cx="670980" cy="96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>
            <a:off x="3704168" y="2653241"/>
            <a:ext cx="670981" cy="1135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1" idx="3"/>
          </p:cNvCxnSpPr>
          <p:nvPr/>
        </p:nvCxnSpPr>
        <p:spPr>
          <a:xfrm flipH="1">
            <a:off x="3704167" y="4164542"/>
            <a:ext cx="670982" cy="454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6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Hardware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818216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</a:p>
          <a:p>
            <a:r>
              <a:rPr lang="en-US" dirty="0" smtClean="0"/>
              <a:t>CUDA</a:t>
            </a:r>
          </a:p>
          <a:p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0025" y="3706285"/>
            <a:ext cx="8774642" cy="181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AMOEBA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only in CUDA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Custom non-bonded forces has better performance in 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OpenCL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3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12193</TotalTime>
  <Words>713</Words>
  <Application>Microsoft Macintosh PowerPoint</Application>
  <PresentationFormat>On-screen Show (4:3)</PresentationFormat>
  <Paragraphs>100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Breeze</vt:lpstr>
      <vt:lpstr>OpenMM workshop</vt:lpstr>
      <vt:lpstr>OpenMM outline</vt:lpstr>
      <vt:lpstr>Custom Force</vt:lpstr>
      <vt:lpstr>Custom Force</vt:lpstr>
      <vt:lpstr>Custom Force</vt:lpstr>
      <vt:lpstr>AMOEBA</vt:lpstr>
      <vt:lpstr>OpenMM classes and architecture</vt:lpstr>
      <vt:lpstr>OpenMM classes and architecture</vt:lpstr>
      <vt:lpstr>Hardware acceleration</vt:lpstr>
      <vt:lpstr>CUDA snapshot</vt:lpstr>
      <vt:lpstr>OpenMM tests</vt:lpstr>
      <vt:lpstr>OpenMM tests</vt:lpstr>
      <vt:lpstr>OpenMM tests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and more unitest</dc:title>
  <dc:creator>Joseph  Curtis</dc:creator>
  <cp:lastModifiedBy>Joseph  Curtis</cp:lastModifiedBy>
  <cp:revision>1325</cp:revision>
  <dcterms:created xsi:type="dcterms:W3CDTF">2011-11-09T21:36:31Z</dcterms:created>
  <dcterms:modified xsi:type="dcterms:W3CDTF">2012-03-16T23:28:32Z</dcterms:modified>
</cp:coreProperties>
</file>