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75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90" r:id="rId13"/>
    <p:sldId id="288" r:id="rId14"/>
    <p:sldId id="289" r:id="rId15"/>
    <p:sldId id="291" r:id="rId16"/>
    <p:sldId id="305" r:id="rId17"/>
    <p:sldId id="293" r:id="rId18"/>
    <p:sldId id="294" r:id="rId19"/>
    <p:sldId id="295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F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41" autoAdjust="0"/>
  </p:normalViewPr>
  <p:slideViewPr>
    <p:cSldViewPr snapToGrid="0" snapToObjects="1">
      <p:cViewPr>
        <p:scale>
          <a:sx n="103" d="100"/>
          <a:sy n="103" d="100"/>
        </p:scale>
        <p:origin x="-1056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C71A9-180B-264C-8F6F-8498B05093F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C358-34CA-E743-BCD7-64F552D4A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3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69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file://localhost/Users/Hailiang/Desktop/new_svn_utk/sassie_1.0/trunk/sassie/sasmol/sasproperties.py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file://localhost/Users/Hailiang/Desktop/new_svn_utk/sassie_1.0/trunk/sassie/sasmol/sasproperties.py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hyperlink" Target="file://localhost/Users/Hailiang/Desktop/new_svn_utk/sassie_1.0/trunk/sassie/sasmol/sasio.py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hyperlink" Target="file://localhost/Users/Hailiang/Desktop/new_svn_utk/sassie_1.0/trunk/sassie/sasmol/sasio.py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simulate.monte_carlo.monomer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Unit and integration test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086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nrotate.py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4893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rotate_dihedral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(coor,m1,frame,q0,itheta,an,indices,this_mask,first_last_resid,molecule_type):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rotate the psi angle of aa-1 for 0deg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rotate the psi angle of aa-1 for 90deg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rotate the psi angle of aa-1 for 180deg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rotate the phi angle of aa-2 for 0deg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rotate the phi angle of aa-2 for 90deg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rotate the phi angle of aa-2 for 180deg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rotate the psi angle of aa-1 for 72deg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rotate the phi angle of aa-2 for 86deg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rotate the psi angle of aa-2 for 108deg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rotate the phi angle of aa-3 for 168deg</a:t>
            </a:r>
          </a:p>
          <a:p>
            <a:r>
              <a:rPr lang="en-US" sz="1400" dirty="0"/>
              <a:t>test a regular </a:t>
            </a:r>
            <a:r>
              <a:rPr lang="en-US" sz="1400" dirty="0" err="1"/>
              <a:t>pdb</a:t>
            </a:r>
            <a:r>
              <a:rPr lang="en-US" sz="1400" dirty="0"/>
              <a:t> </a:t>
            </a:r>
            <a:r>
              <a:rPr lang="en-US" sz="1400" dirty="0"/>
              <a:t>file (1CRN) ; </a:t>
            </a:r>
            <a:r>
              <a:rPr lang="en-US" sz="1400" dirty="0"/>
              <a:t>rotate the phi angle of aa-30 for 68deg</a:t>
            </a:r>
          </a:p>
          <a:p>
            <a:r>
              <a:rPr lang="en-US" sz="1400" dirty="0"/>
              <a:t>test a regular </a:t>
            </a:r>
            <a:r>
              <a:rPr lang="en-US" sz="1400" dirty="0" err="1"/>
              <a:t>pdb</a:t>
            </a:r>
            <a:r>
              <a:rPr lang="en-US" sz="1400" dirty="0"/>
              <a:t> </a:t>
            </a:r>
            <a:r>
              <a:rPr lang="en-US" sz="1400" dirty="0"/>
              <a:t>file (1CRN) ; </a:t>
            </a:r>
            <a:r>
              <a:rPr lang="en-US" sz="1400" dirty="0" smtClean="0"/>
              <a:t>rotate the psi angle of aa-36 for 168deg</a:t>
            </a:r>
          </a:p>
          <a:p>
            <a:endParaRPr lang="en-US" sz="1400" dirty="0" smtClean="0"/>
          </a:p>
          <a:p>
            <a:r>
              <a:rPr lang="fr-FR" sz="1400" i="1" dirty="0" smtClean="0"/>
              <a:t>Note: the </a:t>
            </a:r>
            <a:r>
              <a:rPr lang="fr-FR" sz="1400" i="1" dirty="0" err="1" smtClean="0"/>
              <a:t>dihedral</a:t>
            </a:r>
            <a:r>
              <a:rPr lang="fr-FR" sz="1400" i="1" dirty="0" smtClean="0"/>
              <a:t> angle </a:t>
            </a:r>
            <a:r>
              <a:rPr lang="fr-FR" sz="1400" i="1" dirty="0" err="1" smtClean="0"/>
              <a:t>was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verified</a:t>
            </a:r>
            <a:r>
              <a:rPr lang="fr-FR" sz="1400" i="1" dirty="0" smtClean="0"/>
              <a:t> in VMD and the </a:t>
            </a:r>
            <a:r>
              <a:rPr lang="fr-FR" sz="1400" i="1" dirty="0" err="1" smtClean="0"/>
              <a:t>sum</a:t>
            </a:r>
            <a:r>
              <a:rPr lang="fr-FR" sz="1400" i="1" dirty="0" smtClean="0"/>
              <a:t> of the </a:t>
            </a:r>
            <a:r>
              <a:rPr lang="fr-FR" sz="1400" i="1" dirty="0" err="1" smtClean="0"/>
              <a:t>coordinates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were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hardwired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into</a:t>
            </a:r>
            <a:r>
              <a:rPr lang="fr-FR" sz="1400" i="1" dirty="0" smtClean="0"/>
              <a:t> the tests.</a:t>
            </a:r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3121780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nrotate.py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rotate(coor,m1,q0,th,an,cut,lowrg,highrg,re,taccepted,zflag,zval,cflag,dcdoutfile,indices,this_mask,basis_mask,sub_m2,align_mask,coor_sub_m1,com_sub_m1,mask_a_array,mask_b_array,distance_array,type_array,first_last_resid,molecule_type):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a regular </a:t>
            </a:r>
            <a:r>
              <a:rPr lang="en-US" sz="1400" dirty="0" err="1"/>
              <a:t>pdb</a:t>
            </a:r>
            <a:r>
              <a:rPr lang="en-US" sz="1400" dirty="0"/>
              <a:t> file </a:t>
            </a:r>
            <a:r>
              <a:rPr lang="en-US" sz="1400" dirty="0"/>
              <a:t> (1CRN) with </a:t>
            </a:r>
            <a:r>
              <a:rPr lang="en-US" sz="1400" dirty="0" smtClean="0"/>
              <a:t>acceptable</a:t>
            </a:r>
            <a:r>
              <a:rPr lang="en-US" sz="1400" dirty="0" smtClean="0"/>
              <a:t> </a:t>
            </a:r>
            <a:r>
              <a:rPr lang="en-US" sz="1400" dirty="0"/>
              <a:t>conditions</a:t>
            </a:r>
          </a:p>
          <a:p>
            <a:r>
              <a:rPr lang="en-US" sz="1400" dirty="0"/>
              <a:t>test a regular </a:t>
            </a:r>
            <a:r>
              <a:rPr lang="en-US" sz="1400" dirty="0" err="1"/>
              <a:t>pdb</a:t>
            </a:r>
            <a:r>
              <a:rPr lang="en-US" sz="1400" dirty="0"/>
              <a:t> file </a:t>
            </a:r>
            <a:r>
              <a:rPr lang="en-US" sz="1400" dirty="0"/>
              <a:t> (1CRN) for </a:t>
            </a:r>
            <a:r>
              <a:rPr lang="en-US" sz="1400" dirty="0"/>
              <a:t>bad overlap</a:t>
            </a:r>
          </a:p>
          <a:p>
            <a:r>
              <a:rPr lang="en-US" sz="1400" dirty="0"/>
              <a:t>test a regular </a:t>
            </a:r>
            <a:r>
              <a:rPr lang="en-US" sz="1400" dirty="0" err="1"/>
              <a:t>pdb</a:t>
            </a:r>
            <a:r>
              <a:rPr lang="en-US" sz="1400" dirty="0"/>
              <a:t> file </a:t>
            </a:r>
            <a:r>
              <a:rPr lang="en-US" sz="1400" dirty="0"/>
              <a:t> (1CRN) for </a:t>
            </a:r>
            <a:r>
              <a:rPr lang="en-US" sz="1400" dirty="0" err="1"/>
              <a:t>badrg</a:t>
            </a:r>
            <a:endParaRPr lang="en-US" sz="1400" dirty="0"/>
          </a:p>
          <a:p>
            <a:r>
              <a:rPr lang="en-US" sz="1400" dirty="0"/>
              <a:t>test a regular </a:t>
            </a:r>
            <a:r>
              <a:rPr lang="en-US" sz="1400" dirty="0" err="1"/>
              <a:t>pdb</a:t>
            </a:r>
            <a:r>
              <a:rPr lang="en-US" sz="1400" dirty="0"/>
              <a:t> file </a:t>
            </a:r>
            <a:r>
              <a:rPr lang="en-US" sz="1400" dirty="0"/>
              <a:t> (1CRN) for </a:t>
            </a:r>
            <a:r>
              <a:rPr lang="en-US" sz="1400" dirty="0" err="1"/>
              <a:t>badz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711051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dihedral.py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unpack_variables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(variables):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unpack</a:t>
            </a:r>
          </a:p>
        </p:txBody>
      </p:sp>
    </p:spTree>
    <p:extLst>
      <p:ext uri="{BB962C8B-B14F-4D97-AF65-F5344CB8AC3E}">
        <p14:creationId xmlns:p14="http://schemas.microsoft.com/office/powerpoint/2010/main" val="1210391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dihedral.py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get_flexible_residues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numranges,reslow,numcont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if </a:t>
            </a:r>
            <a:r>
              <a:rPr lang="en-US" sz="1400" dirty="0" err="1"/>
              <a:t>numranges</a:t>
            </a:r>
            <a:r>
              <a:rPr lang="en-US" sz="1400" dirty="0"/>
              <a:t>==1</a:t>
            </a:r>
          </a:p>
          <a:p>
            <a:r>
              <a:rPr lang="en-US" sz="1400" dirty="0"/>
              <a:t>test if </a:t>
            </a:r>
            <a:r>
              <a:rPr lang="en-US" sz="1400" dirty="0" err="1"/>
              <a:t>numranges</a:t>
            </a:r>
            <a:r>
              <a:rPr lang="en-US" sz="1400" dirty="0"/>
              <a:t>==2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603299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dihedral.py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get_rotation_indices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(m1,molecule_type,flexible_residues):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get the rotation indices for residue-1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get the rotation indices for residue-2</a:t>
            </a:r>
          </a:p>
          <a:p>
            <a:r>
              <a:rPr lang="en-US" sz="1400" dirty="0"/>
              <a:t>test a 2-aa </a:t>
            </a:r>
            <a:r>
              <a:rPr lang="en-US" sz="1400" dirty="0" err="1"/>
              <a:t>pdb</a:t>
            </a:r>
            <a:r>
              <a:rPr lang="en-US" sz="1400" dirty="0"/>
              <a:t> file; get the rotation indices for residue-1/2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get the rotation indices for residue-1/2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get the rotation indices for residue-2/3</a:t>
            </a:r>
          </a:p>
          <a:p>
            <a:r>
              <a:rPr lang="en-US" sz="1400" dirty="0"/>
              <a:t>test a 3-aa </a:t>
            </a:r>
            <a:r>
              <a:rPr lang="en-US" sz="1400" dirty="0" err="1"/>
              <a:t>pdb</a:t>
            </a:r>
            <a:r>
              <a:rPr lang="en-US" sz="1400" dirty="0"/>
              <a:t> file; get the rotation indices for residue-1/2/3</a:t>
            </a:r>
          </a:p>
          <a:p>
            <a:r>
              <a:rPr lang="en-US" sz="1400" dirty="0"/>
              <a:t>test a regular file; get the rotation indices for residue-1-2,10-12,21-23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3709541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dihedral.py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dihedralgenerate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variables,txtOutput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): 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 test a regular file; get the rotation indices for residue-1-2,10-12,21-23; the output files will be </a:t>
            </a:r>
            <a:r>
              <a:rPr lang="en-US" sz="1400" dirty="0" err="1"/>
              <a:t>comppared</a:t>
            </a:r>
            <a:r>
              <a:rPr lang="en-US" sz="1400" dirty="0"/>
              <a:t> against files under a provided expected output directory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910560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Work in progress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0153" y="2118846"/>
            <a:ext cx="87438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 smtClean="0"/>
              <a:t>Atomic</a:t>
            </a:r>
            <a:r>
              <a:rPr lang="fr-FR" sz="2800" dirty="0" smtClean="0"/>
              <a:t> </a:t>
            </a:r>
            <a:r>
              <a:rPr lang="fr-FR" sz="2800" dirty="0" err="1" smtClean="0"/>
              <a:t>order</a:t>
            </a:r>
            <a:endParaRPr lang="fr-FR" sz="2800" dirty="0" smtClean="0"/>
          </a:p>
          <a:p>
            <a:endParaRPr lang="fr-FR" sz="2800" dirty="0" smtClean="0"/>
          </a:p>
          <a:p>
            <a:endParaRPr lang="fr-FR" sz="2800" dirty="0"/>
          </a:p>
          <a:p>
            <a:r>
              <a:rPr lang="fr-FR" sz="2800" dirty="0" smtClean="0"/>
              <a:t>RNA </a:t>
            </a:r>
            <a:r>
              <a:rPr lang="fr-FR" sz="2800" dirty="0" err="1" smtClean="0"/>
              <a:t>dihedrals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33923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Charmm</a:t>
            </a:r>
            <a:r>
              <a:rPr lang="en-US" dirty="0" smtClean="0"/>
              <a:t> topology contract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 smtClean="0"/>
              <a:t>Read </a:t>
            </a:r>
            <a:r>
              <a:rPr lang="en-US" sz="2800" dirty="0" err="1" smtClean="0"/>
              <a:t>charmm</a:t>
            </a:r>
            <a:r>
              <a:rPr lang="en-US" sz="2800" dirty="0" smtClean="0"/>
              <a:t> topology file;</a:t>
            </a:r>
          </a:p>
          <a:p>
            <a:r>
              <a:rPr lang="en-US" sz="2800" dirty="0" smtClean="0"/>
              <a:t>build the </a:t>
            </a:r>
            <a:r>
              <a:rPr lang="en-US" sz="2800" dirty="0" err="1" smtClean="0"/>
              <a:t>charmm</a:t>
            </a:r>
            <a:r>
              <a:rPr lang="en-US" sz="2800" dirty="0" smtClean="0"/>
              <a:t>-style residue atom lists;</a:t>
            </a:r>
          </a:p>
          <a:p>
            <a:r>
              <a:rPr lang="en-US" sz="2800" dirty="0"/>
              <a:t>r</a:t>
            </a:r>
            <a:r>
              <a:rPr lang="en-US" sz="2800" dirty="0" smtClean="0"/>
              <a:t>e-organize the input </a:t>
            </a:r>
            <a:r>
              <a:rPr lang="en-US" sz="2800" dirty="0" err="1" smtClean="0"/>
              <a:t>pdb</a:t>
            </a:r>
            <a:r>
              <a:rPr lang="en-US" sz="2800" dirty="0" smtClean="0"/>
              <a:t> file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7479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/>
              <a:t>Read </a:t>
            </a:r>
            <a:r>
              <a:rPr lang="en-US" sz="3600" dirty="0" err="1"/>
              <a:t>charmm</a:t>
            </a:r>
            <a:r>
              <a:rPr lang="en-US" sz="3600" dirty="0"/>
              <a:t> topology </a:t>
            </a:r>
            <a:r>
              <a:rPr lang="en-US" sz="3600" dirty="0" smtClean="0"/>
              <a:t>file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2554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/>
              <a:t>sassie.sasmol.sasproperties.py</a:t>
            </a:r>
            <a:endParaRPr lang="en-US" sz="2000" b="1" i="1" dirty="0" smtClean="0"/>
          </a:p>
          <a:p>
            <a:r>
              <a:rPr lang="en-US" sz="1400" dirty="0"/>
              <a:t>class Atomic(object)</a:t>
            </a:r>
            <a:r>
              <a:rPr lang="en-US" sz="1400" dirty="0" smtClean="0"/>
              <a:t>:</a:t>
            </a:r>
          </a:p>
          <a:p>
            <a:r>
              <a:rPr lang="en-US" sz="1400" dirty="0" smtClean="0"/>
              <a:t>	…</a:t>
            </a:r>
          </a:p>
          <a:p>
            <a:r>
              <a:rPr lang="en-US" sz="1400" dirty="0">
                <a:hlinkClick r:id="rId3" action="ppaction://hlinkfile"/>
              </a:rPr>
              <a:t>	</a:t>
            </a:r>
            <a:r>
              <a:rPr lang="en-US" sz="1400" dirty="0" smtClean="0">
                <a:hlinkClick r:id="rId3" action="ppaction://hlinkfile"/>
              </a:rPr>
              <a:t>def </a:t>
            </a:r>
            <a:r>
              <a:rPr lang="en-US" sz="1400" dirty="0" smtClean="0">
                <a:hlinkClick r:id="rId3" action="ppaction://hlinkfile"/>
              </a:rPr>
              <a:t>read_charmm_topology</a:t>
            </a:r>
            <a:r>
              <a:rPr lang="en-US" sz="1400" dirty="0">
                <a:hlinkClick r:id="rId3" action="ppaction://hlinkfile"/>
              </a:rPr>
              <a:t>(self,</a:t>
            </a:r>
            <a:r>
              <a:rPr lang="en-US" sz="1400" dirty="0" smtClean="0">
                <a:hlinkClick r:id="rId3" action="ppaction://hlinkfile"/>
              </a:rPr>
              <a:t>topology_file_path</a:t>
            </a:r>
            <a:r>
              <a:rPr lang="en-US" sz="1400" dirty="0">
                <a:hlinkClick r:id="rId3" action="ppaction://hlinkfile"/>
              </a:rPr>
              <a:t>='', </a:t>
            </a:r>
            <a:r>
              <a:rPr lang="en-US" sz="1400" dirty="0" smtClean="0">
                <a:hlinkClick r:id="rId3" action="ppaction://hlinkfile"/>
              </a:rPr>
              <a:t>topology_file_name</a:t>
            </a:r>
            <a:r>
              <a:rPr lang="en-US" sz="1400" dirty="0">
                <a:hlinkClick r:id="rId3" action="ppaction://hlinkfile"/>
              </a:rPr>
              <a:t>='top_all27_prot_na.inp')</a:t>
            </a:r>
            <a:r>
              <a:rPr lang="en-US" sz="1400" dirty="0" smtClean="0">
                <a:hlinkClick r:id="rId3" action="ppaction://hlinkfile"/>
              </a:rPr>
              <a:t>:</a:t>
            </a:r>
            <a:endParaRPr lang="en-US" sz="1400" dirty="0" smtClean="0"/>
          </a:p>
          <a:p>
            <a:r>
              <a:rPr lang="en-US" sz="1400" dirty="0"/>
              <a:t>		'''</a:t>
            </a:r>
          </a:p>
          <a:p>
            <a:r>
              <a:rPr lang="en-US" sz="1400" dirty="0"/>
              <a:t>		Read and parse the </a:t>
            </a:r>
            <a:r>
              <a:rPr lang="en-US" sz="1400" dirty="0" err="1"/>
              <a:t>charmm</a:t>
            </a:r>
            <a:r>
              <a:rPr lang="en-US" sz="1400" dirty="0"/>
              <a:t> topology file</a:t>
            </a:r>
          </a:p>
          <a:p>
            <a:r>
              <a:rPr lang="en-US" sz="1400" dirty="0"/>
              <a:t>		A comprehensive dictionary (</a:t>
            </a:r>
            <a:r>
              <a:rPr lang="en-US" sz="1400" dirty="0" err="1" smtClean="0"/>
              <a:t>topology_info</a:t>
            </a:r>
            <a:r>
              <a:rPr lang="en-US" sz="1400" dirty="0"/>
              <a:t>) will be built to store all the topology information</a:t>
            </a:r>
          </a:p>
          <a:p>
            <a:r>
              <a:rPr lang="en-US" sz="1400" dirty="0"/>
              <a:t>		The present strategy for parsing topology file is by splitting the words of each line</a:t>
            </a:r>
          </a:p>
          <a:p>
            <a:r>
              <a:rPr lang="en-US" sz="1400" dirty="0"/>
              <a:t>		'''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937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/>
              <a:t>Read </a:t>
            </a:r>
            <a:r>
              <a:rPr lang="en-US" sz="3600" dirty="0" err="1"/>
              <a:t>charmm</a:t>
            </a:r>
            <a:r>
              <a:rPr lang="en-US" sz="3600" dirty="0"/>
              <a:t> topology </a:t>
            </a:r>
            <a:r>
              <a:rPr lang="en-US" sz="3600" dirty="0" smtClean="0"/>
              <a:t>file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517064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tr-TR" sz="1000" dirty="0"/>
              <a:t>&gt;&gt;&gt; </a:t>
            </a:r>
            <a:r>
              <a:rPr lang="tr-TR" sz="1000" dirty="0" err="1"/>
              <a:t>pprint.pprint</a:t>
            </a:r>
            <a:r>
              <a:rPr lang="tr-TR" sz="1000" dirty="0"/>
              <a:t>(</a:t>
            </a:r>
            <a:r>
              <a:rPr lang="tr-TR" sz="1000" dirty="0" err="1"/>
              <a:t>o.top_info</a:t>
            </a:r>
            <a:r>
              <a:rPr lang="tr-TR" sz="1000" dirty="0"/>
              <a:t>['MASS'],</a:t>
            </a:r>
            <a:r>
              <a:rPr lang="tr-TR" sz="1000" dirty="0" err="1"/>
              <a:t>width</a:t>
            </a:r>
            <a:r>
              <a:rPr lang="tr-TR" sz="1000" dirty="0"/>
              <a:t>=100)</a:t>
            </a:r>
          </a:p>
          <a:p>
            <a:r>
              <a:rPr lang="tr-TR" sz="1000" dirty="0"/>
              <a:t>[['1', 'H', '1.00800'],</a:t>
            </a:r>
          </a:p>
          <a:p>
            <a:r>
              <a:rPr lang="tr-TR" sz="1000" dirty="0"/>
              <a:t> ['2', 'HC', '1.00800'],</a:t>
            </a:r>
          </a:p>
          <a:p>
            <a:r>
              <a:rPr lang="tr-TR" sz="1000" dirty="0"/>
              <a:t> ['3', 'HA', '1.00800'],</a:t>
            </a:r>
          </a:p>
          <a:p>
            <a:r>
              <a:rPr lang="tr-TR" sz="1000" dirty="0"/>
              <a:t> ['4', 'HT', '1.00800'],</a:t>
            </a:r>
          </a:p>
          <a:p>
            <a:r>
              <a:rPr lang="tr-TR" sz="1000" dirty="0"/>
              <a:t> ['5', 'HP', '1.00800'],</a:t>
            </a:r>
          </a:p>
          <a:p>
            <a:r>
              <a:rPr lang="tr-TR" sz="1000" dirty="0"/>
              <a:t> ['6', 'HB', '1.00800'],</a:t>
            </a:r>
          </a:p>
          <a:p>
            <a:r>
              <a:rPr lang="tr-TR" sz="1000" dirty="0"/>
              <a:t> ['7', 'HR1', '1.00800'],</a:t>
            </a:r>
          </a:p>
          <a:p>
            <a:r>
              <a:rPr lang="tr-TR" sz="1000" dirty="0"/>
              <a:t> ['8', 'HR2', '1.00800'],</a:t>
            </a:r>
          </a:p>
          <a:p>
            <a:r>
              <a:rPr lang="tr-TR" sz="1000" dirty="0"/>
              <a:t> ['9', 'HR3', '1.00800'],</a:t>
            </a:r>
          </a:p>
          <a:p>
            <a:r>
              <a:rPr lang="tr-TR" sz="1000" dirty="0"/>
              <a:t> ['10', 'HS', '1.00800'],</a:t>
            </a:r>
          </a:p>
          <a:p>
            <a:r>
              <a:rPr lang="tr-TR" sz="1000" dirty="0"/>
              <a:t> ['11', 'HE1', '1.00800'],</a:t>
            </a:r>
          </a:p>
          <a:p>
            <a:r>
              <a:rPr lang="tr-TR" sz="1000" dirty="0"/>
              <a:t> ['12', 'HE2', '1.00800'],</a:t>
            </a:r>
          </a:p>
          <a:p>
            <a:r>
              <a:rPr lang="tr-TR" sz="1000" dirty="0"/>
              <a:t> ['20', 'C', '12.01100'],</a:t>
            </a:r>
          </a:p>
          <a:p>
            <a:r>
              <a:rPr lang="tr-TR" sz="1000" dirty="0"/>
              <a:t> ['21', 'CA', '12.01100'],</a:t>
            </a:r>
          </a:p>
          <a:p>
            <a:r>
              <a:rPr lang="tr-TR" sz="1000" dirty="0"/>
              <a:t> ['22', 'CT1', '12.01100'],</a:t>
            </a:r>
          </a:p>
          <a:p>
            <a:r>
              <a:rPr lang="tr-TR" sz="1000" dirty="0"/>
              <a:t> ['23', 'CT2', '12.01100'],</a:t>
            </a:r>
          </a:p>
          <a:p>
            <a:r>
              <a:rPr lang="tr-TR" sz="1000" dirty="0"/>
              <a:t> ['24', 'CT3', '12.01100'],</a:t>
            </a:r>
          </a:p>
          <a:p>
            <a:r>
              <a:rPr lang="tr-TR" sz="1000" dirty="0"/>
              <a:t> ['25', 'CPH1', '12.01100'],</a:t>
            </a:r>
          </a:p>
          <a:p>
            <a:r>
              <a:rPr lang="tr-TR" sz="1000" dirty="0"/>
              <a:t> ['26', 'CPH2', '12.01100'],</a:t>
            </a:r>
          </a:p>
          <a:p>
            <a:r>
              <a:rPr lang="tr-TR" sz="1000" dirty="0"/>
              <a:t> ['27', 'CPT', '12.01100'],</a:t>
            </a:r>
          </a:p>
          <a:p>
            <a:r>
              <a:rPr lang="tr-TR" sz="1000" dirty="0"/>
              <a:t> ['28', 'CY', '12.01100'],</a:t>
            </a:r>
          </a:p>
          <a:p>
            <a:r>
              <a:rPr lang="tr-TR" sz="1000" dirty="0"/>
              <a:t> ['29', 'CP1', '12.01100'],</a:t>
            </a:r>
          </a:p>
          <a:p>
            <a:r>
              <a:rPr lang="tr-TR" sz="1000" dirty="0"/>
              <a:t> ['30', 'CP2', '12.01100']</a:t>
            </a:r>
            <a:r>
              <a:rPr lang="tr-TR" sz="1000" dirty="0" smtClean="0"/>
              <a:t>,</a:t>
            </a:r>
          </a:p>
          <a:p>
            <a:r>
              <a:rPr lang="tr-TR" sz="1000" dirty="0" smtClean="0"/>
              <a:t>...</a:t>
            </a:r>
          </a:p>
          <a:p>
            <a:endParaRPr lang="tr-TR" sz="1000" dirty="0"/>
          </a:p>
          <a:p>
            <a:r>
              <a:rPr lang="nb-NO" sz="1000" dirty="0"/>
              <a:t>&gt;&gt;&gt; </a:t>
            </a:r>
            <a:r>
              <a:rPr lang="nb-NO" sz="1000" dirty="0" err="1"/>
              <a:t>pprint.pprint</a:t>
            </a:r>
            <a:r>
              <a:rPr lang="nb-NO" sz="1000" dirty="0"/>
              <a:t>(</a:t>
            </a:r>
            <a:r>
              <a:rPr lang="nb-NO" sz="1000" dirty="0" err="1"/>
              <a:t>o.top_info</a:t>
            </a:r>
            <a:r>
              <a:rPr lang="nb-NO" sz="1000" dirty="0"/>
              <a:t>['DECL'],</a:t>
            </a:r>
            <a:r>
              <a:rPr lang="nb-NO" sz="1000" dirty="0" err="1"/>
              <a:t>width</a:t>
            </a:r>
            <a:r>
              <a:rPr lang="nb-NO" sz="1000" dirty="0"/>
              <a:t>=100)</a:t>
            </a:r>
          </a:p>
          <a:p>
            <a:r>
              <a:rPr lang="nb-NO" sz="1000" dirty="0"/>
              <a:t>['-CA', '-C', '-O', '+N', '+HN', '+CA', '+P', '+O1P', '+O2P', "+O5'", "-O3'"]</a:t>
            </a:r>
          </a:p>
          <a:p>
            <a:r>
              <a:rPr lang="nb-NO" sz="1000" dirty="0"/>
              <a:t>&gt;&gt;&gt; </a:t>
            </a:r>
            <a:r>
              <a:rPr lang="nb-NO" sz="1000" dirty="0" err="1"/>
              <a:t>pprint.pprint</a:t>
            </a:r>
            <a:r>
              <a:rPr lang="nb-NO" sz="1000" dirty="0"/>
              <a:t>(</a:t>
            </a:r>
            <a:r>
              <a:rPr lang="nb-NO" sz="1000" dirty="0" err="1"/>
              <a:t>o.top_info</a:t>
            </a:r>
            <a:r>
              <a:rPr lang="nb-NO" sz="1000" dirty="0"/>
              <a:t>['DEFA'],</a:t>
            </a:r>
            <a:r>
              <a:rPr lang="nb-NO" sz="1000" dirty="0" err="1"/>
              <a:t>width</a:t>
            </a:r>
            <a:r>
              <a:rPr lang="nb-NO" sz="1000" dirty="0"/>
              <a:t>=100)</a:t>
            </a:r>
          </a:p>
          <a:p>
            <a:r>
              <a:rPr lang="nb-NO" sz="1000" dirty="0"/>
              <a:t>['FIRS', 'NTER', 'LAST', 'CTER']</a:t>
            </a:r>
          </a:p>
          <a:p>
            <a:r>
              <a:rPr lang="nb-NO" sz="1000" dirty="0"/>
              <a:t>&gt;&gt;&gt; </a:t>
            </a:r>
            <a:r>
              <a:rPr lang="nb-NO" sz="1000" dirty="0" err="1"/>
              <a:t>pprint.pprint</a:t>
            </a:r>
            <a:r>
              <a:rPr lang="nb-NO" sz="1000" dirty="0"/>
              <a:t>(</a:t>
            </a:r>
            <a:r>
              <a:rPr lang="nb-NO" sz="1000" dirty="0" err="1"/>
              <a:t>o.top_info</a:t>
            </a:r>
            <a:r>
              <a:rPr lang="nb-NO" sz="1000" dirty="0"/>
              <a:t>['AUTO'],</a:t>
            </a:r>
            <a:r>
              <a:rPr lang="nb-NO" sz="1000" dirty="0" err="1"/>
              <a:t>width</a:t>
            </a:r>
            <a:r>
              <a:rPr lang="nb-NO" sz="1000" dirty="0"/>
              <a:t>=100)</a:t>
            </a:r>
          </a:p>
          <a:p>
            <a:r>
              <a:rPr lang="nb-NO" sz="1000" dirty="0"/>
              <a:t>['ANGLES', 'DIHE']</a:t>
            </a:r>
            <a:endParaRPr lang="en-US" sz="1000" dirty="0"/>
          </a:p>
          <a:p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4218368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Summary</a:t>
            </a:r>
            <a:endParaRPr lang="en-US" sz="1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103183"/>
            <a:ext cx="9144000" cy="5570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energy.py</a:t>
            </a:r>
            <a:endParaRPr lang="en-US" dirty="0"/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calc</a:t>
            </a:r>
            <a:r>
              <a:rPr lang="en-US" sz="1400" dirty="0"/>
              <a:t>(</a:t>
            </a:r>
            <a:r>
              <a:rPr lang="en-US" sz="1400" dirty="0" err="1"/>
              <a:t>angle_index,itheta,theta,parm,beta,nonbondflag,seed_object</a:t>
            </a:r>
            <a:r>
              <a:rPr lang="en-US" sz="1400" dirty="0"/>
              <a:t>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getphi</a:t>
            </a:r>
            <a:r>
              <a:rPr lang="en-US" sz="1400" dirty="0"/>
              <a:t>(</a:t>
            </a:r>
            <a:r>
              <a:rPr lang="en-US" sz="1400" dirty="0" err="1"/>
              <a:t>p,t</a:t>
            </a:r>
            <a:r>
              <a:rPr lang="en-US" sz="1400" dirty="0"/>
              <a:t>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getpsi</a:t>
            </a:r>
            <a:r>
              <a:rPr lang="en-US" sz="1400" dirty="0"/>
              <a:t>(</a:t>
            </a:r>
            <a:r>
              <a:rPr lang="en-US" sz="1400" dirty="0" err="1"/>
              <a:t>t,n</a:t>
            </a:r>
            <a:r>
              <a:rPr lang="en-US" sz="1400" dirty="0"/>
              <a:t>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getparamphi</a:t>
            </a:r>
            <a:r>
              <a:rPr lang="en-US" sz="1400" dirty="0"/>
              <a:t>(type):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getparampsi</a:t>
            </a:r>
            <a:r>
              <a:rPr lang="en-US" sz="1400" dirty="0"/>
              <a:t>(type):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getrnaparm</a:t>
            </a:r>
            <a:r>
              <a:rPr lang="en-US" sz="1400" dirty="0"/>
              <a:t>(</a:t>
            </a:r>
            <a:r>
              <a:rPr lang="en-US" sz="1400" dirty="0" err="1"/>
              <a:t>null_alpha,null_eta</a:t>
            </a:r>
            <a:r>
              <a:rPr lang="en-US" sz="1400" dirty="0"/>
              <a:t>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rna_initialization</a:t>
            </a:r>
            <a:r>
              <a:rPr lang="en-US" sz="1400" dirty="0"/>
              <a:t>(</a:t>
            </a:r>
            <a:r>
              <a:rPr lang="en-US" sz="1400" dirty="0" err="1"/>
              <a:t>resalpha,resbeta</a:t>
            </a:r>
            <a:r>
              <a:rPr lang="en-US" sz="1400" dirty="0" smtClean="0"/>
              <a:t>,…)</a:t>
            </a:r>
            <a:r>
              <a:rPr lang="en-US" sz="1400" dirty="0"/>
              <a:t>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protein_initialization</a:t>
            </a:r>
            <a:r>
              <a:rPr lang="en-US" sz="1400" dirty="0"/>
              <a:t>(</a:t>
            </a:r>
            <a:r>
              <a:rPr lang="en-US" sz="1400" dirty="0" err="1"/>
              <a:t>respsi,resphi,resid,resname</a:t>
            </a:r>
            <a:r>
              <a:rPr lang="en-US" sz="1400" dirty="0" smtClean="0"/>
              <a:t>,…)</a:t>
            </a:r>
            <a:r>
              <a:rPr lang="en-US" sz="1400" dirty="0"/>
              <a:t>:</a:t>
            </a:r>
            <a:endParaRPr lang="en-US" sz="1400" dirty="0" smtClean="0"/>
          </a:p>
          <a:p>
            <a:endParaRPr lang="en-US" i="1" dirty="0" smtClean="0"/>
          </a:p>
          <a:p>
            <a:r>
              <a:rPr lang="en-US" dirty="0" err="1" smtClean="0"/>
              <a:t>nrotate.py</a:t>
            </a:r>
            <a:endParaRPr lang="en-US" dirty="0" smtClean="0"/>
          </a:p>
          <a:p>
            <a:pPr lvl="1"/>
            <a:r>
              <a:rPr lang="en-US" sz="1400" dirty="0"/>
              <a:t>def measure(coor,indices,an,this_mask,q0,first_last_resid,molecule_type):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rotate_dihedral</a:t>
            </a:r>
            <a:r>
              <a:rPr lang="en-US" sz="1400" dirty="0"/>
              <a:t>(coor,m1,frame,q0,itheta,an,indices,this_mask,first_last_resid,molecule_type):</a:t>
            </a:r>
          </a:p>
          <a:p>
            <a:pPr lvl="1"/>
            <a:r>
              <a:rPr lang="en-US" sz="1400" dirty="0"/>
              <a:t>def rotate(coor,m1,q0,th,an,cut,lowrg,highrg</a:t>
            </a:r>
            <a:r>
              <a:rPr lang="en-US" sz="1400" dirty="0" smtClean="0"/>
              <a:t>,…)</a:t>
            </a:r>
          </a:p>
          <a:p>
            <a:endParaRPr lang="en-US" dirty="0"/>
          </a:p>
          <a:p>
            <a:r>
              <a:rPr lang="en-US" dirty="0" err="1" smtClean="0"/>
              <a:t>dihedral.py</a:t>
            </a:r>
            <a:endParaRPr lang="en-US" dirty="0"/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unpack_variables</a:t>
            </a:r>
            <a:r>
              <a:rPr lang="en-US" sz="1400" dirty="0"/>
              <a:t>(variables):</a:t>
            </a:r>
          </a:p>
          <a:p>
            <a:pPr lvl="1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def 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print_failure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message,txtOutput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):</a:t>
            </a:r>
          </a:p>
          <a:p>
            <a:pPr lvl="1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def wait(</a:t>
            </a:r>
            <a:r>
              <a:rPr lang="en-US" sz="1400" dirty="0" err="1">
                <a:solidFill>
                  <a:schemeClr val="bg2">
                    <a:lumMod val="50000"/>
                  </a:schemeClr>
                </a:solidFill>
              </a:rPr>
              <a:t>sti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=None, prompt='Plot will clear in 2 seconds ...\n'):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get_flexible_residues</a:t>
            </a:r>
            <a:r>
              <a:rPr lang="en-US" sz="1400" dirty="0"/>
              <a:t>(</a:t>
            </a:r>
            <a:r>
              <a:rPr lang="en-US" sz="1400" dirty="0" err="1"/>
              <a:t>numranges,reslow,numcont</a:t>
            </a:r>
            <a:r>
              <a:rPr lang="en-US" sz="1400" dirty="0"/>
              <a:t>):</a:t>
            </a:r>
          </a:p>
          <a:p>
            <a:pPr lvl="1"/>
            <a:r>
              <a:rPr lang="en-US" sz="1400" dirty="0"/>
              <a:t>def </a:t>
            </a:r>
            <a:r>
              <a:rPr lang="en-US" sz="1400" dirty="0" err="1"/>
              <a:t>get_rotation_indices</a:t>
            </a:r>
            <a:r>
              <a:rPr lang="en-US" sz="1400" dirty="0"/>
              <a:t>(m1,molecule_type,flexible_residues):</a:t>
            </a:r>
          </a:p>
          <a:p>
            <a:pPr lvl="1"/>
            <a:r>
              <a:rPr lang="en-US" sz="1400" dirty="0" smtClean="0"/>
              <a:t>def </a:t>
            </a:r>
            <a:r>
              <a:rPr lang="en-US" sz="1400" dirty="0" err="1"/>
              <a:t>dihedralgenerate</a:t>
            </a:r>
            <a:r>
              <a:rPr lang="en-US" sz="1400" dirty="0"/>
              <a:t>(</a:t>
            </a:r>
            <a:r>
              <a:rPr lang="en-US" sz="1400" dirty="0" err="1"/>
              <a:t>variables,txtOutput</a:t>
            </a:r>
            <a:r>
              <a:rPr lang="en-US" sz="1400" dirty="0"/>
              <a:t>): </a:t>
            </a:r>
            <a:endParaRPr lang="en-US" sz="1400" dirty="0" smtClean="0"/>
          </a:p>
          <a:p>
            <a:pPr lvl="1"/>
            <a:endParaRPr lang="en-US" sz="14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2906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/>
              <a:t>Read </a:t>
            </a:r>
            <a:r>
              <a:rPr lang="en-US" sz="3600" dirty="0" err="1"/>
              <a:t>charmm</a:t>
            </a:r>
            <a:r>
              <a:rPr lang="en-US" sz="3600" dirty="0"/>
              <a:t> topology </a:t>
            </a:r>
            <a:r>
              <a:rPr lang="en-US" sz="3600" dirty="0" smtClean="0"/>
              <a:t>file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547842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000" dirty="0"/>
              <a:t>&gt;&gt;&gt; </a:t>
            </a:r>
            <a:r>
              <a:rPr lang="fr-FR" sz="1000" dirty="0" err="1"/>
              <a:t>pprint.pprint</a:t>
            </a:r>
            <a:r>
              <a:rPr lang="fr-FR" sz="1000" dirty="0"/>
              <a:t>(</a:t>
            </a:r>
            <a:r>
              <a:rPr lang="fr-FR" sz="1000" dirty="0" err="1"/>
              <a:t>o.top_info</a:t>
            </a:r>
            <a:r>
              <a:rPr lang="fr-FR" sz="1000" dirty="0"/>
              <a:t>['ALA'],</a:t>
            </a:r>
            <a:r>
              <a:rPr lang="fr-FR" sz="1000" dirty="0" err="1"/>
              <a:t>width</a:t>
            </a:r>
            <a:r>
              <a:rPr lang="fr-FR" sz="1000" dirty="0"/>
              <a:t>=100)</a:t>
            </a:r>
          </a:p>
          <a:p>
            <a:r>
              <a:rPr lang="fr-FR" sz="1000" dirty="0"/>
              <a:t>{'ACCEPTOR': ['O', 'C'],</a:t>
            </a:r>
          </a:p>
          <a:p>
            <a:r>
              <a:rPr lang="fr-FR" sz="1000" dirty="0"/>
              <a:t> 'ATOM': [['N', 'NH1', '-0.47'],</a:t>
            </a:r>
          </a:p>
          <a:p>
            <a:r>
              <a:rPr lang="fr-FR" sz="1000" dirty="0"/>
              <a:t>          ['HN', 'H', '0.31'],</a:t>
            </a:r>
          </a:p>
          <a:p>
            <a:r>
              <a:rPr lang="fr-FR" sz="1000" dirty="0"/>
              <a:t>          ['CA', 'CT1', '0.07'],</a:t>
            </a:r>
          </a:p>
          <a:p>
            <a:r>
              <a:rPr lang="fr-FR" sz="1000" dirty="0"/>
              <a:t>          ['HA', 'HB', '0.09'],</a:t>
            </a:r>
          </a:p>
          <a:p>
            <a:r>
              <a:rPr lang="fr-FR" sz="1000" dirty="0"/>
              <a:t>          ['CB', 'CT3', '-0.27'],</a:t>
            </a:r>
          </a:p>
          <a:p>
            <a:r>
              <a:rPr lang="fr-FR" sz="1000" dirty="0"/>
              <a:t>          ['HB1', 'HA', '0.09'],</a:t>
            </a:r>
          </a:p>
          <a:p>
            <a:r>
              <a:rPr lang="fr-FR" sz="1000" dirty="0"/>
              <a:t>          ['HB2', 'HA', '0.09'],</a:t>
            </a:r>
          </a:p>
          <a:p>
            <a:r>
              <a:rPr lang="fr-FR" sz="1000" dirty="0"/>
              <a:t>          ['HB3', 'HA', '0.09'],</a:t>
            </a:r>
          </a:p>
          <a:p>
            <a:r>
              <a:rPr lang="fr-FR" sz="1000" dirty="0"/>
              <a:t>          ['C', 'C', '0.51'],</a:t>
            </a:r>
          </a:p>
          <a:p>
            <a:r>
              <a:rPr lang="fr-FR" sz="1000" dirty="0"/>
              <a:t>          ['O', 'O', '-0.51']],</a:t>
            </a:r>
          </a:p>
          <a:p>
            <a:r>
              <a:rPr lang="fr-FR" sz="1000" dirty="0"/>
              <a:t> 'BOND': [['CB', 'CA'],</a:t>
            </a:r>
          </a:p>
          <a:p>
            <a:r>
              <a:rPr lang="fr-FR" sz="1000" dirty="0"/>
              <a:t>          ['N', 'HN'],</a:t>
            </a:r>
          </a:p>
          <a:p>
            <a:r>
              <a:rPr lang="fr-FR" sz="1000" dirty="0"/>
              <a:t>          ['N', 'CA'],</a:t>
            </a:r>
          </a:p>
          <a:p>
            <a:r>
              <a:rPr lang="fr-FR" sz="1000" dirty="0"/>
              <a:t>          ['C', 'CA'],</a:t>
            </a:r>
          </a:p>
          <a:p>
            <a:r>
              <a:rPr lang="fr-FR" sz="1000" dirty="0"/>
              <a:t>          ['C', '+N'],</a:t>
            </a:r>
          </a:p>
          <a:p>
            <a:r>
              <a:rPr lang="fr-FR" sz="1000" dirty="0"/>
              <a:t>          ['CA', 'HA'],</a:t>
            </a:r>
          </a:p>
          <a:p>
            <a:r>
              <a:rPr lang="fr-FR" sz="1000" dirty="0"/>
              <a:t>          ['CB', 'HB1'],</a:t>
            </a:r>
          </a:p>
          <a:p>
            <a:r>
              <a:rPr lang="fr-FR" sz="1000" dirty="0"/>
              <a:t>          ['CB', 'HB2'],</a:t>
            </a:r>
          </a:p>
          <a:p>
            <a:r>
              <a:rPr lang="fr-FR" sz="1000" dirty="0"/>
              <a:t>          ['CB', 'HB3']],</a:t>
            </a:r>
          </a:p>
          <a:p>
            <a:r>
              <a:rPr lang="fr-FR" sz="1000" dirty="0"/>
              <a:t> 'DONOR': ['HN', 'N'],</a:t>
            </a:r>
          </a:p>
          <a:p>
            <a:r>
              <a:rPr lang="fr-FR" sz="1000" dirty="0"/>
              <a:t> 'DOUBLE': [['O', 'C']],</a:t>
            </a:r>
          </a:p>
          <a:p>
            <a:r>
              <a:rPr lang="fr-FR" sz="1000" dirty="0"/>
              <a:t> 'IC': [['-C', 'CA', '*N', 'HN', '1.3551', '126.4900', '180.0000', '115.4200', '0.9996'],</a:t>
            </a:r>
          </a:p>
          <a:p>
            <a:r>
              <a:rPr lang="fr-FR" sz="1000" dirty="0"/>
              <a:t>        ['-C', 'N', 'CA', 'C', '1.3551', '126.4900', '180.0000', '114.4400', '1.5390'],</a:t>
            </a:r>
          </a:p>
          <a:p>
            <a:r>
              <a:rPr lang="fr-FR" sz="1000" dirty="0"/>
              <a:t>        ['N', 'CA', 'C', '+N', '1.4592', '114.4400', '180.0000', '116.8400', '1.3558'],</a:t>
            </a:r>
          </a:p>
          <a:p>
            <a:r>
              <a:rPr lang="fr-FR" sz="1000" dirty="0"/>
              <a:t>        ['+N', 'CA', '*C', 'O', '1.3558', '116.8400', '180.0000', '122.5200', '1.2297'],</a:t>
            </a:r>
          </a:p>
          <a:p>
            <a:r>
              <a:rPr lang="fr-FR" sz="1000" dirty="0"/>
              <a:t>        ['CA', 'C', '+N', '+CA', '1.5390', '116.8400', '180.0000', '126.7700', '1.4613'],</a:t>
            </a:r>
          </a:p>
          <a:p>
            <a:r>
              <a:rPr lang="fr-FR" sz="1000" dirty="0"/>
              <a:t>        ['N', 'C', '*CA', 'CB', '1.4592', '114.4400', '123.2300', '111.0900', '1.5461'],</a:t>
            </a:r>
          </a:p>
          <a:p>
            <a:r>
              <a:rPr lang="fr-FR" sz="1000" dirty="0"/>
              <a:t>        ['N', 'C', '*CA', 'HA', '1.4592', '114.4400', '-120.4500', '106.3900', '1.0840'],</a:t>
            </a:r>
          </a:p>
          <a:p>
            <a:r>
              <a:rPr lang="fr-FR" sz="1000" dirty="0"/>
              <a:t>        ['C', 'CA', 'CB', 'HB1', '1.5390', '111.0900', '177.2500', '109.6000', '1.1109'],</a:t>
            </a:r>
          </a:p>
          <a:p>
            <a:r>
              <a:rPr lang="fr-FR" sz="1000" dirty="0"/>
              <a:t>        ['HB1', 'CA', '*CB', 'HB2', '1.1109', '109.6000', '119.1300', '111.0500', '1.1119'],</a:t>
            </a:r>
          </a:p>
          <a:p>
            <a:r>
              <a:rPr lang="fr-FR" sz="1000" dirty="0"/>
              <a:t>        ['HB1', 'CA', '*CB', 'HB3', '1.1109', '109.6000', '-119.5800', '111.6100', '1.1114']],</a:t>
            </a:r>
          </a:p>
          <a:p>
            <a:r>
              <a:rPr lang="fr-FR" sz="1000" dirty="0"/>
              <a:t> 'IMPR': [['N', '-C', 'CA', 'HN'], ['C', 'CA', '+N', 'O']],</a:t>
            </a:r>
          </a:p>
          <a:p>
            <a:r>
              <a:rPr lang="fr-FR" sz="1000" dirty="0"/>
              <a:t> 'TOT_CHARGE': '0.00'}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98811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Build </a:t>
            </a:r>
            <a:r>
              <a:rPr lang="en-US" sz="3600" dirty="0"/>
              <a:t>the </a:t>
            </a:r>
            <a:r>
              <a:rPr lang="en-US" sz="3600" dirty="0" err="1"/>
              <a:t>charmm</a:t>
            </a:r>
            <a:r>
              <a:rPr lang="en-US" sz="3600" dirty="0"/>
              <a:t>-style </a:t>
            </a:r>
            <a:r>
              <a:rPr lang="en-US" sz="3600" dirty="0" smtClean="0"/>
              <a:t>atom lists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/>
              <a:t>sassie.sasmol.sasproperties.py</a:t>
            </a:r>
            <a:endParaRPr lang="en-US" sz="2000" b="1" i="1" dirty="0" smtClean="0"/>
          </a:p>
          <a:p>
            <a:r>
              <a:rPr lang="en-US" sz="1400" dirty="0"/>
              <a:t>class Atomic(object)</a:t>
            </a:r>
            <a:r>
              <a:rPr lang="en-US" sz="1400" dirty="0" smtClean="0"/>
              <a:t>:</a:t>
            </a:r>
          </a:p>
          <a:p>
            <a:r>
              <a:rPr lang="en-US" sz="1400" dirty="0" smtClean="0"/>
              <a:t>	…</a:t>
            </a:r>
          </a:p>
          <a:p>
            <a:r>
              <a:rPr lang="en-US" sz="1400" dirty="0"/>
              <a:t>	</a:t>
            </a:r>
            <a:r>
              <a:rPr lang="en-US" sz="1400" dirty="0">
                <a:hlinkClick r:id="rId3" action="ppaction://hlinkfile"/>
              </a:rPr>
              <a:t>def </a:t>
            </a:r>
            <a:r>
              <a:rPr lang="en-US" sz="1400" smtClean="0">
                <a:hlinkClick r:id="rId3" action="ppaction://hlinkfile"/>
              </a:rPr>
              <a:t>setup_charmm_residue_atoms</a:t>
            </a:r>
            <a:r>
              <a:rPr lang="en-US" sz="1400" dirty="0">
                <a:hlinkClick r:id="rId3" action="ppaction://hlinkfile"/>
              </a:rPr>
              <a:t>(self)</a:t>
            </a:r>
            <a:r>
              <a:rPr lang="en-US" sz="1400" dirty="0" smtClean="0">
                <a:hlinkClick r:id="rId3" action="ppaction://hlinkfile"/>
              </a:rPr>
              <a:t>:</a:t>
            </a:r>
            <a:endParaRPr lang="en-US" sz="1400" dirty="0" smtClean="0"/>
          </a:p>
          <a:p>
            <a:r>
              <a:rPr lang="en-US" sz="1400" dirty="0"/>
              <a:t>		'''</a:t>
            </a:r>
          </a:p>
          <a:p>
            <a:r>
              <a:rPr lang="en-US" sz="1400" dirty="0"/>
              <a:t>		build the atom list of all the residues in the </a:t>
            </a:r>
            <a:r>
              <a:rPr lang="en-US" sz="1400" dirty="0" err="1"/>
              <a:t>charmm</a:t>
            </a:r>
            <a:r>
              <a:rPr lang="en-US" sz="1400" dirty="0"/>
              <a:t> topology file</a:t>
            </a:r>
          </a:p>
          <a:p>
            <a:r>
              <a:rPr lang="en-US" sz="1400" dirty="0"/>
              <a:t>		'''	</a:t>
            </a:r>
          </a:p>
        </p:txBody>
      </p:sp>
    </p:spTree>
    <p:extLst>
      <p:ext uri="{BB962C8B-B14F-4D97-AF65-F5344CB8AC3E}">
        <p14:creationId xmlns:p14="http://schemas.microsoft.com/office/powerpoint/2010/main" val="2027316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Build </a:t>
            </a:r>
            <a:r>
              <a:rPr lang="en-US" sz="3600" dirty="0"/>
              <a:t>the </a:t>
            </a:r>
            <a:r>
              <a:rPr lang="en-US" sz="3600" dirty="0" err="1"/>
              <a:t>charmm</a:t>
            </a:r>
            <a:r>
              <a:rPr lang="en-US" sz="3600" dirty="0"/>
              <a:t>-style </a:t>
            </a:r>
            <a:r>
              <a:rPr lang="en-US" sz="3600" dirty="0" smtClean="0"/>
              <a:t>atom lists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&gt;</a:t>
            </a:r>
            <a:r>
              <a:rPr lang="fr-FR" sz="1400" dirty="0"/>
              <a:t>&gt;&gt; </a:t>
            </a:r>
            <a:r>
              <a:rPr lang="fr-FR" sz="1400" dirty="0" err="1"/>
              <a:t>o.charmm_resi_atoms</a:t>
            </a:r>
            <a:r>
              <a:rPr lang="fr-FR" sz="1400" dirty="0"/>
              <a:t>['ALA']</a:t>
            </a:r>
          </a:p>
          <a:p>
            <a:r>
              <a:rPr lang="fr-FR" sz="1400" dirty="0"/>
              <a:t>['N', 'HN', 'CA', 'HA', 'CB', 'HB1', 'HB2', 'HB3', 'C', 'O']</a:t>
            </a:r>
          </a:p>
          <a:p>
            <a:r>
              <a:rPr lang="fr-FR" sz="1400" dirty="0"/>
              <a:t>&gt;&gt;&gt; </a:t>
            </a:r>
            <a:r>
              <a:rPr lang="fr-FR" sz="1400" dirty="0" err="1"/>
              <a:t>o.charmm_resi_atoms</a:t>
            </a:r>
            <a:r>
              <a:rPr lang="fr-FR" sz="1400" dirty="0"/>
              <a:t>['ARG']</a:t>
            </a:r>
          </a:p>
          <a:p>
            <a:r>
              <a:rPr lang="fr-FR" sz="1400" dirty="0"/>
              <a:t>['N', 'HN', 'CA', 'HA', 'CB', 'HB1', 'HB2', 'CG', 'HG1', 'HG2', 'CD', 'HD1', 'HD2', 'NE', 'HE', 'CZ', 'NH1', 'HH11', 'HH12', 'NH2', 'HH21', 'HH22', 'C', 'O']</a:t>
            </a:r>
          </a:p>
          <a:p>
            <a:r>
              <a:rPr lang="fr-FR" sz="1400" dirty="0"/>
              <a:t>&gt;&gt;&gt;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8899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Re</a:t>
            </a:r>
            <a:r>
              <a:rPr lang="en-US" sz="3600" dirty="0"/>
              <a:t>-organize the input </a:t>
            </a:r>
            <a:r>
              <a:rPr lang="en-US" sz="3600" dirty="0" err="1"/>
              <a:t>pdb</a:t>
            </a:r>
            <a:r>
              <a:rPr lang="en-US" sz="3600" dirty="0"/>
              <a:t> file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</a:t>
            </a:r>
            <a:r>
              <a:rPr lang="en-US" sz="1400" dirty="0" smtClean="0"/>
              <a:t>lass Files(</a:t>
            </a:r>
            <a:r>
              <a:rPr lang="en-US" sz="1400" dirty="0"/>
              <a:t>object):</a:t>
            </a:r>
          </a:p>
          <a:p>
            <a:r>
              <a:rPr lang="fr-FR" sz="1400" dirty="0" smtClean="0"/>
              <a:t>	…</a:t>
            </a:r>
          </a:p>
          <a:p>
            <a:r>
              <a:rPr lang="fr-FR" sz="1400" dirty="0"/>
              <a:t>	</a:t>
            </a:r>
            <a:r>
              <a:rPr lang="fr-FR" sz="1400" dirty="0">
                <a:hlinkClick r:id="rId3" action="ppaction://hlinkfile"/>
              </a:rPr>
              <a:t>def </a:t>
            </a:r>
            <a:r>
              <a:rPr lang="fr-FR" sz="1400" dirty="0" err="1">
                <a:hlinkClick r:id="rId3" action="ppaction://hlinkfile"/>
              </a:rPr>
              <a:t>reorganize_charmm_atoms</a:t>
            </a:r>
            <a:r>
              <a:rPr lang="fr-FR" sz="1400" dirty="0">
                <a:hlinkClick r:id="rId3" action="ppaction://hlinkfile"/>
              </a:rPr>
              <a:t>(self):</a:t>
            </a:r>
            <a:endParaRPr lang="fr-FR" sz="1400" dirty="0"/>
          </a:p>
          <a:p>
            <a:r>
              <a:rPr lang="fr-FR" sz="1400" dirty="0"/>
              <a:t>		'''</a:t>
            </a:r>
          </a:p>
          <a:p>
            <a:r>
              <a:rPr lang="fr-FR" sz="1400" dirty="0"/>
              <a:t>		</a:t>
            </a:r>
            <a:r>
              <a:rPr lang="fr-FR" sz="1400" dirty="0" err="1"/>
              <a:t>re-organize</a:t>
            </a:r>
            <a:r>
              <a:rPr lang="fr-FR" sz="1400" dirty="0"/>
              <a:t> the </a:t>
            </a:r>
            <a:r>
              <a:rPr lang="fr-FR" sz="1400" dirty="0" err="1"/>
              <a:t>atomic</a:t>
            </a:r>
            <a:r>
              <a:rPr lang="fr-FR" sz="1400" dirty="0"/>
              <a:t> </a:t>
            </a:r>
            <a:r>
              <a:rPr lang="fr-FR" sz="1400" dirty="0" err="1"/>
              <a:t>list</a:t>
            </a:r>
            <a:r>
              <a:rPr lang="fr-FR" sz="1400" dirty="0"/>
              <a:t> </a:t>
            </a:r>
            <a:r>
              <a:rPr lang="fr-FR" sz="1400" dirty="0" err="1"/>
              <a:t>according</a:t>
            </a:r>
            <a:r>
              <a:rPr lang="fr-FR" sz="1400" dirty="0"/>
              <a:t> to the </a:t>
            </a:r>
            <a:r>
              <a:rPr lang="fr-FR" sz="1400" dirty="0" err="1"/>
              <a:t>charmm</a:t>
            </a:r>
            <a:r>
              <a:rPr lang="fr-FR" sz="1400" dirty="0"/>
              <a:t> </a:t>
            </a:r>
            <a:r>
              <a:rPr lang="fr-FR" sz="1400" dirty="0" err="1"/>
              <a:t>topology</a:t>
            </a:r>
            <a:r>
              <a:rPr lang="fr-FR" sz="1400" dirty="0"/>
              <a:t> </a:t>
            </a:r>
            <a:r>
              <a:rPr lang="fr-FR" sz="1400" dirty="0" err="1"/>
              <a:t>contract</a:t>
            </a:r>
            <a:endParaRPr lang="fr-FR" sz="1400" dirty="0"/>
          </a:p>
          <a:p>
            <a:r>
              <a:rPr lang="fr-FR" sz="1400" dirty="0"/>
              <a:t>		</a:t>
            </a:r>
            <a:r>
              <a:rPr lang="fr-FR" sz="1400" dirty="0" err="1"/>
              <a:t>meanwhile</a:t>
            </a:r>
            <a:r>
              <a:rPr lang="fr-FR" sz="1400" dirty="0"/>
              <a:t> </a:t>
            </a:r>
            <a:r>
              <a:rPr lang="fr-FR" sz="1400" dirty="0" err="1"/>
              <a:t>make</a:t>
            </a:r>
            <a:r>
              <a:rPr lang="fr-FR" sz="1400" dirty="0"/>
              <a:t> sure </a:t>
            </a:r>
            <a:r>
              <a:rPr lang="fr-FR" sz="1400" dirty="0" err="1"/>
              <a:t>there</a:t>
            </a:r>
            <a:r>
              <a:rPr lang="fr-FR" sz="1400" dirty="0"/>
              <a:t> are no </a:t>
            </a:r>
            <a:r>
              <a:rPr lang="fr-FR" sz="1400" dirty="0" err="1"/>
              <a:t>missing</a:t>
            </a:r>
            <a:r>
              <a:rPr lang="fr-FR" sz="1400" dirty="0"/>
              <a:t> or extra </a:t>
            </a:r>
            <a:r>
              <a:rPr lang="fr-FR" sz="1400" dirty="0" err="1"/>
              <a:t>atoms</a:t>
            </a:r>
            <a:endParaRPr lang="fr-FR" sz="1400" dirty="0"/>
          </a:p>
          <a:p>
            <a:r>
              <a:rPr lang="fr-FR" sz="1400" dirty="0"/>
              <a:t>		H-</a:t>
            </a:r>
            <a:r>
              <a:rPr lang="fr-FR" sz="1400" dirty="0" err="1"/>
              <a:t>atoms</a:t>
            </a:r>
            <a:r>
              <a:rPr lang="fr-FR" sz="1400" dirty="0"/>
              <a:t> are </a:t>
            </a:r>
            <a:r>
              <a:rPr lang="fr-FR" sz="1400" dirty="0" err="1"/>
              <a:t>required</a:t>
            </a:r>
            <a:endParaRPr lang="fr-FR" sz="1400" dirty="0"/>
          </a:p>
          <a:p>
            <a:r>
              <a:rPr lang="fr-FR" sz="1400" dirty="0"/>
              <a:t>		'''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74266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Re</a:t>
            </a:r>
            <a:r>
              <a:rPr lang="en-US" sz="3600" dirty="0"/>
              <a:t>-organize the input </a:t>
            </a:r>
            <a:r>
              <a:rPr lang="en-US" sz="3600" dirty="0" err="1"/>
              <a:t>pdb</a:t>
            </a:r>
            <a:r>
              <a:rPr lang="en-US" sz="3600" dirty="0"/>
              <a:t> file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</a:t>
            </a:r>
            <a:r>
              <a:rPr lang="en-US" sz="1400" dirty="0" smtClean="0"/>
              <a:t>lass Files(</a:t>
            </a:r>
            <a:r>
              <a:rPr lang="en-US" sz="1400" dirty="0"/>
              <a:t>object):</a:t>
            </a:r>
          </a:p>
          <a:p>
            <a:r>
              <a:rPr lang="fr-FR" sz="1400" dirty="0" smtClean="0"/>
              <a:t>	…</a:t>
            </a:r>
          </a:p>
          <a:p>
            <a:r>
              <a:rPr lang="fr-FR" sz="1400" dirty="0"/>
              <a:t>	</a:t>
            </a:r>
            <a:r>
              <a:rPr lang="fr-FR" sz="1400" dirty="0">
                <a:hlinkClick r:id="rId3" action="ppaction://hlinkfile"/>
              </a:rPr>
              <a:t>def </a:t>
            </a:r>
            <a:r>
              <a:rPr lang="fr-FR" sz="1400" dirty="0" err="1">
                <a:hlinkClick r:id="rId3" action="ppaction://hlinkfile"/>
              </a:rPr>
              <a:t>reorganize_charmm_atoms</a:t>
            </a:r>
            <a:r>
              <a:rPr lang="fr-FR" sz="1400" dirty="0">
                <a:hlinkClick r:id="rId3" action="ppaction://hlinkfile"/>
              </a:rPr>
              <a:t>(self):</a:t>
            </a:r>
            <a:endParaRPr lang="fr-FR" sz="1400" dirty="0"/>
          </a:p>
          <a:p>
            <a:r>
              <a:rPr lang="fr-FR" sz="1400" dirty="0"/>
              <a:t>		'''</a:t>
            </a:r>
          </a:p>
          <a:p>
            <a:r>
              <a:rPr lang="fr-FR" sz="1400" dirty="0"/>
              <a:t>		</a:t>
            </a:r>
            <a:r>
              <a:rPr lang="fr-FR" sz="1400" dirty="0" err="1"/>
              <a:t>re-organize</a:t>
            </a:r>
            <a:r>
              <a:rPr lang="fr-FR" sz="1400" dirty="0"/>
              <a:t> the </a:t>
            </a:r>
            <a:r>
              <a:rPr lang="fr-FR" sz="1400" dirty="0" err="1"/>
              <a:t>atomic</a:t>
            </a:r>
            <a:r>
              <a:rPr lang="fr-FR" sz="1400" dirty="0"/>
              <a:t> </a:t>
            </a:r>
            <a:r>
              <a:rPr lang="fr-FR" sz="1400" dirty="0" err="1"/>
              <a:t>list</a:t>
            </a:r>
            <a:r>
              <a:rPr lang="fr-FR" sz="1400" dirty="0"/>
              <a:t> </a:t>
            </a:r>
            <a:r>
              <a:rPr lang="fr-FR" sz="1400" dirty="0" err="1"/>
              <a:t>according</a:t>
            </a:r>
            <a:r>
              <a:rPr lang="fr-FR" sz="1400" dirty="0"/>
              <a:t> to the </a:t>
            </a:r>
            <a:r>
              <a:rPr lang="fr-FR" sz="1400" dirty="0" err="1"/>
              <a:t>charmm</a:t>
            </a:r>
            <a:r>
              <a:rPr lang="fr-FR" sz="1400" dirty="0"/>
              <a:t> </a:t>
            </a:r>
            <a:r>
              <a:rPr lang="fr-FR" sz="1400" dirty="0" err="1"/>
              <a:t>topology</a:t>
            </a:r>
            <a:r>
              <a:rPr lang="fr-FR" sz="1400" dirty="0"/>
              <a:t> </a:t>
            </a:r>
            <a:r>
              <a:rPr lang="fr-FR" sz="1400" dirty="0" err="1"/>
              <a:t>contract</a:t>
            </a:r>
            <a:endParaRPr lang="fr-FR" sz="1400" dirty="0"/>
          </a:p>
          <a:p>
            <a:r>
              <a:rPr lang="fr-FR" sz="1400" dirty="0"/>
              <a:t>		</a:t>
            </a:r>
            <a:r>
              <a:rPr lang="fr-FR" sz="1400" dirty="0" err="1"/>
              <a:t>meanwhile</a:t>
            </a:r>
            <a:r>
              <a:rPr lang="fr-FR" sz="1400" dirty="0"/>
              <a:t> </a:t>
            </a:r>
            <a:r>
              <a:rPr lang="fr-FR" sz="1400" dirty="0" err="1"/>
              <a:t>make</a:t>
            </a:r>
            <a:r>
              <a:rPr lang="fr-FR" sz="1400" dirty="0"/>
              <a:t> sure </a:t>
            </a:r>
            <a:r>
              <a:rPr lang="fr-FR" sz="1400" dirty="0" err="1"/>
              <a:t>there</a:t>
            </a:r>
            <a:r>
              <a:rPr lang="fr-FR" sz="1400" dirty="0"/>
              <a:t> are no </a:t>
            </a:r>
            <a:r>
              <a:rPr lang="fr-FR" sz="1400" dirty="0" err="1"/>
              <a:t>missing</a:t>
            </a:r>
            <a:r>
              <a:rPr lang="fr-FR" sz="1400" dirty="0"/>
              <a:t> or extra </a:t>
            </a:r>
            <a:r>
              <a:rPr lang="fr-FR" sz="1400" dirty="0" err="1"/>
              <a:t>atoms</a:t>
            </a:r>
            <a:endParaRPr lang="fr-FR" sz="1400" dirty="0"/>
          </a:p>
          <a:p>
            <a:r>
              <a:rPr lang="fr-FR" sz="1400" dirty="0"/>
              <a:t>		H-</a:t>
            </a:r>
            <a:r>
              <a:rPr lang="fr-FR" sz="1400" dirty="0" err="1"/>
              <a:t>atoms</a:t>
            </a:r>
            <a:r>
              <a:rPr lang="fr-FR" sz="1400" dirty="0"/>
              <a:t> are </a:t>
            </a:r>
            <a:r>
              <a:rPr lang="fr-FR" sz="1400" dirty="0" err="1"/>
              <a:t>required</a:t>
            </a:r>
            <a:endParaRPr lang="fr-FR" sz="1400" dirty="0"/>
          </a:p>
          <a:p>
            <a:r>
              <a:rPr lang="fr-FR" sz="1400" dirty="0"/>
              <a:t>		'''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09869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Re</a:t>
            </a:r>
            <a:r>
              <a:rPr lang="en-US" sz="3600" dirty="0"/>
              <a:t>-organize the input </a:t>
            </a:r>
            <a:r>
              <a:rPr lang="en-US" sz="3600" dirty="0" err="1"/>
              <a:t>pdb</a:t>
            </a:r>
            <a:r>
              <a:rPr lang="en-US" sz="3600" dirty="0"/>
              <a:t> file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P640582:test </a:t>
            </a:r>
            <a:r>
              <a:rPr lang="en-US" sz="1000" dirty="0" err="1"/>
              <a:t>Hailiang</a:t>
            </a:r>
            <a:r>
              <a:rPr lang="en-US" sz="1000" dirty="0"/>
              <a:t>$ more </a:t>
            </a:r>
            <a:r>
              <a:rPr lang="en-US" sz="1000" dirty="0" err="1"/>
              <a:t>t.pdb</a:t>
            </a:r>
            <a:r>
              <a:rPr lang="en-US" sz="1000" dirty="0"/>
              <a:t> </a:t>
            </a:r>
          </a:p>
          <a:p>
            <a:r>
              <a:rPr lang="en-US" sz="1000" dirty="0" smtClean="0"/>
              <a:t>ATOM     </a:t>
            </a:r>
            <a:r>
              <a:rPr lang="en-US" sz="1000" dirty="0"/>
              <a:t>65  N   VAL X   6     -26.045 -71.689  91.342  1.00  0.00      GAG  N</a:t>
            </a:r>
          </a:p>
          <a:p>
            <a:r>
              <a:rPr lang="en-US" sz="1000" dirty="0"/>
              <a:t>ATOM     66  HN  VAL X   6     -26.303 -72.639  91.085  1.00  0.00      GAG  H</a:t>
            </a:r>
          </a:p>
          <a:p>
            <a:r>
              <a:rPr lang="en-US" sz="1000" dirty="0"/>
              <a:t>ATOM     67  CA  VAL X   6     -24.660 -71.557  91.826  1.00  0.00      GAG  C</a:t>
            </a:r>
          </a:p>
          <a:p>
            <a:r>
              <a:rPr lang="en-US" sz="1000" dirty="0"/>
              <a:t>ATOM     68  HA  VAL X   6     -24.750 -70.950  92.740  1.00  0.00      GAG  H</a:t>
            </a:r>
          </a:p>
          <a:p>
            <a:r>
              <a:rPr lang="en-US" sz="1000" dirty="0"/>
              <a:t>ATOM     79  C   VAL X   6     -23.681 -70.864  90.859  1.00  0.00      GAG  C</a:t>
            </a:r>
          </a:p>
          <a:p>
            <a:r>
              <a:rPr lang="en-US" sz="1000" dirty="0"/>
              <a:t>ATOM     80  O   VAL X   6     -23.419 -69.701  91.049  1.00  0.00      GAG  O</a:t>
            </a:r>
          </a:p>
          <a:p>
            <a:r>
              <a:rPr lang="en-US" sz="1000" dirty="0"/>
              <a:t>ATOM     69  CB  VAL X   6     -23.999 -72.894  92.182  1.00  0.00      GAG  C</a:t>
            </a:r>
          </a:p>
          <a:p>
            <a:r>
              <a:rPr lang="en-US" sz="1000" dirty="0"/>
              <a:t>ATOM     70  HB  VAL X   6     -23.688 -73.530  91.314  1.00  0.00      GAG  H</a:t>
            </a:r>
          </a:p>
          <a:p>
            <a:r>
              <a:rPr lang="en-US" sz="1000" dirty="0"/>
              <a:t>ATOM     71  CG1 VAL X   6     -22.733 -72.698  93.055  1.00  0.00      GAG  C</a:t>
            </a:r>
          </a:p>
          <a:p>
            <a:r>
              <a:rPr lang="en-US" sz="1000" dirty="0"/>
              <a:t>ATOM     72 HG11 VAL X   6     -22.262 -73.678  93.314  0.00  0.00      GAG  H</a:t>
            </a:r>
          </a:p>
          <a:p>
            <a:r>
              <a:rPr lang="en-US" sz="1000" dirty="0"/>
              <a:t>ATOM     73 HG12 VAL X   6     -21.949 -72.176  92.476  0.00  0.00      GAG  H</a:t>
            </a:r>
          </a:p>
          <a:p>
            <a:r>
              <a:rPr lang="en-US" sz="1000" dirty="0"/>
              <a:t>ATOM     74 HG13 VAL X   6     -23.016 -72.084  93.948  0.00  0.00      GAG  H</a:t>
            </a:r>
          </a:p>
          <a:p>
            <a:r>
              <a:rPr lang="en-US" sz="1000" dirty="0"/>
              <a:t>ATOM     75  CG2 VAL X   6     -25.080 -73.717  92.897  1.00  0.00      GAG  C</a:t>
            </a:r>
          </a:p>
          <a:p>
            <a:r>
              <a:rPr lang="en-US" sz="1000" dirty="0"/>
              <a:t>ATOM     76 HG21 VAL X   6     -25.524 -73.163  93.744  0.00  0.00      GAG  H</a:t>
            </a:r>
          </a:p>
          <a:p>
            <a:r>
              <a:rPr lang="en-US" sz="1000" dirty="0"/>
              <a:t>ATOM     77 HG22 VAL X   6     -25.943 -73.890  92.216  0.00  0.00      GAG  H</a:t>
            </a:r>
          </a:p>
          <a:p>
            <a:r>
              <a:rPr lang="en-US" sz="1000" dirty="0"/>
              <a:t>ATOM     78 HG23 VAL X   6     -24.629 -74.659  93.292  0.00  0.00      GAG  H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P640582</a:t>
            </a:r>
            <a:r>
              <a:rPr lang="en-US" sz="1000" dirty="0"/>
              <a:t>:test </a:t>
            </a:r>
            <a:r>
              <a:rPr lang="en-US" sz="1000" dirty="0" err="1"/>
              <a:t>Hailiang</a:t>
            </a:r>
            <a:r>
              <a:rPr lang="en-US" sz="1000" dirty="0"/>
              <a:t>$ more </a:t>
            </a:r>
            <a:r>
              <a:rPr lang="en-US" sz="1000" dirty="0" err="1"/>
              <a:t>out.pdb</a:t>
            </a:r>
            <a:r>
              <a:rPr lang="en-US" sz="1000" dirty="0"/>
              <a:t> </a:t>
            </a:r>
          </a:p>
          <a:p>
            <a:r>
              <a:rPr lang="en-US" sz="1000" dirty="0" smtClean="0"/>
              <a:t>ATOM     </a:t>
            </a:r>
            <a:r>
              <a:rPr lang="en-US" sz="1000" dirty="0"/>
              <a:t>12 N    VAL X   6     -26.045 -71.689  91.342  1.00  0.00      GAG  N  </a:t>
            </a:r>
          </a:p>
          <a:p>
            <a:r>
              <a:rPr lang="en-US" sz="1000" dirty="0"/>
              <a:t>ATOM     13 HN   VAL X   6     -26.303 -72.639  91.085  1.00  0.00      GAG  H  </a:t>
            </a:r>
          </a:p>
          <a:p>
            <a:r>
              <a:rPr lang="en-US" sz="1000" dirty="0"/>
              <a:t>ATOM     14 CA   VAL X   6     -24.660 -71.557  91.826  1.00  0.00      GAG  C  </a:t>
            </a:r>
          </a:p>
          <a:p>
            <a:r>
              <a:rPr lang="en-US" sz="1000" dirty="0"/>
              <a:t>ATOM     15 HA   VAL X   6     -24.750 -70.950  92.740  1.00  0.00      GAG  H  </a:t>
            </a:r>
          </a:p>
          <a:p>
            <a:r>
              <a:rPr lang="en-US" sz="1000" dirty="0"/>
              <a:t>ATOM     16 CB   VAL X   6     -23.999 -72.894  92.182  1.00  0.00      GAG  C  </a:t>
            </a:r>
          </a:p>
          <a:p>
            <a:r>
              <a:rPr lang="en-US" sz="1000" dirty="0"/>
              <a:t>ATOM     17 HB   VAL X   6     -23.688 -73.530  91.314  1.00  0.00      GAG  H  </a:t>
            </a:r>
          </a:p>
          <a:p>
            <a:r>
              <a:rPr lang="en-US" sz="1000" dirty="0"/>
              <a:t>ATOM     18 CG1  VAL X   6     -22.733 -72.698  93.055  1.00  0.00      GAG  C  </a:t>
            </a:r>
          </a:p>
          <a:p>
            <a:r>
              <a:rPr lang="en-US" sz="1000" dirty="0"/>
              <a:t>ATOM     19 HG11 VAL X   6     -22.262 -73.678  93.314  0.00  0.00      GAG  H  </a:t>
            </a:r>
          </a:p>
          <a:p>
            <a:r>
              <a:rPr lang="en-US" sz="1000" dirty="0"/>
              <a:t>ATOM     20 HG12 VAL X   6     -21.949 -72.176  92.476  0.00  0.00      GAG  H  </a:t>
            </a:r>
          </a:p>
          <a:p>
            <a:r>
              <a:rPr lang="en-US" sz="1000" dirty="0"/>
              <a:t>ATOM     21 HG13 VAL X   6     -23.016 -72.084  93.948  0.00  0.00      GAG  H  </a:t>
            </a:r>
          </a:p>
          <a:p>
            <a:r>
              <a:rPr lang="en-US" sz="1000" dirty="0"/>
              <a:t>ATOM     22 CG2  VAL X   6     -25.080 -73.717  92.897  1.00  0.00      GAG  C  </a:t>
            </a:r>
          </a:p>
          <a:p>
            <a:r>
              <a:rPr lang="en-US" sz="1000" dirty="0"/>
              <a:t>ATOM     23 HG21 VAL X   6     -25.524 -73.163  93.744  0.00  0.00      GAG  H  </a:t>
            </a:r>
          </a:p>
          <a:p>
            <a:r>
              <a:rPr lang="en-US" sz="1000" dirty="0"/>
              <a:t>ATOM     24 HG22 VAL X   6     -25.943 -73.890  92.216  0.00  0.00      GAG  H  </a:t>
            </a:r>
          </a:p>
          <a:p>
            <a:r>
              <a:rPr lang="en-US" sz="1000" dirty="0"/>
              <a:t>ATOM     25 HG23 VAL X   6     -24.629 -74.659  93.292  0.00  0.00      GAG  H  </a:t>
            </a:r>
          </a:p>
          <a:p>
            <a:r>
              <a:rPr lang="en-US" sz="1000" dirty="0"/>
              <a:t>ATOM     26 C    VAL X   6     -23.681 -70.864  90.859  1.00  0.00      GAG  C  </a:t>
            </a:r>
          </a:p>
          <a:p>
            <a:r>
              <a:rPr lang="en-US" sz="1000" dirty="0"/>
              <a:t>ATOM     27 O    VAL X   6     -23.419 -69.701  91.049  1.00  0.00      GAG  O  </a:t>
            </a:r>
          </a:p>
          <a:p>
            <a:r>
              <a:rPr lang="en-US" sz="1000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4109869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Problems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There are rare </a:t>
            </a:r>
            <a:r>
              <a:rPr lang="en-US" sz="2000" b="1" dirty="0" err="1" smtClean="0"/>
              <a:t>pdb</a:t>
            </a:r>
            <a:r>
              <a:rPr lang="en-US" sz="2000" b="1" dirty="0" smtClean="0"/>
              <a:t> files completely following the </a:t>
            </a:r>
            <a:r>
              <a:rPr lang="en-US" sz="2000" b="1" dirty="0" err="1" smtClean="0"/>
              <a:t>charmm</a:t>
            </a:r>
            <a:r>
              <a:rPr lang="en-US" sz="2000" b="1" dirty="0" smtClean="0"/>
              <a:t> topology atomic order:</a:t>
            </a:r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ATOM     </a:t>
            </a:r>
            <a:r>
              <a:rPr lang="en-US" sz="1600" dirty="0"/>
              <a:t>89  N   SER A   6       8.926   6.705  14.756  1.00  1.84           N  </a:t>
            </a:r>
          </a:p>
          <a:p>
            <a:r>
              <a:rPr lang="cs-CZ" sz="1600" dirty="0" smtClean="0"/>
              <a:t>ATOM     </a:t>
            </a:r>
            <a:r>
              <a:rPr lang="cs-CZ" sz="1600" dirty="0"/>
              <a:t>90  CA  SER A   6       8.755   5.347  15.231  1.00  1.70           C  </a:t>
            </a:r>
          </a:p>
          <a:p>
            <a:r>
              <a:rPr lang="cs-CZ" sz="1600" dirty="0" smtClean="0"/>
              <a:t>ATOM     </a:t>
            </a:r>
            <a:r>
              <a:rPr lang="cs-CZ" sz="1600" dirty="0"/>
              <a:t>91  C   SER A   6       8.832   4.429  14.008  1.00  1.84           C  </a:t>
            </a:r>
          </a:p>
          <a:p>
            <a:r>
              <a:rPr lang="pt-BR" sz="1600" dirty="0" smtClean="0"/>
              <a:t>ATOM     </a:t>
            </a:r>
            <a:r>
              <a:rPr lang="pt-BR" sz="1600" dirty="0"/>
              <a:t>92  O   SER A   6       8.757   4.867  12.860  1.00  2.14           O  </a:t>
            </a:r>
          </a:p>
          <a:p>
            <a:r>
              <a:rPr lang="pt-BR" sz="1600" dirty="0" smtClean="0"/>
              <a:t>ATOM     </a:t>
            </a:r>
            <a:r>
              <a:rPr lang="pt-BR" sz="1600" dirty="0"/>
              <a:t>93  CB  SER A   6       7.409   5.161  15.930  1.00  1.78           C  </a:t>
            </a:r>
          </a:p>
          <a:p>
            <a:r>
              <a:rPr lang="pt-BR" sz="1600" dirty="0" smtClean="0"/>
              <a:t>ATOM     </a:t>
            </a:r>
            <a:r>
              <a:rPr lang="pt-BR" sz="1600" dirty="0"/>
              <a:t>94  OG  SER A   6       6.371   5.265  14.953  1.00  2.15           O  </a:t>
            </a:r>
          </a:p>
          <a:p>
            <a:r>
              <a:rPr lang="cs-CZ" sz="1600" dirty="0" smtClean="0"/>
              <a:t>ATOM     </a:t>
            </a:r>
            <a:r>
              <a:rPr lang="cs-CZ" sz="1600" dirty="0"/>
              <a:t>95  H   SER A   6       8.700   6.916  13.796  1.00  2.20           H  </a:t>
            </a:r>
          </a:p>
          <a:p>
            <a:r>
              <a:rPr lang="cs-CZ" sz="1600" dirty="0"/>
              <a:t>ATOM     96  HA  SER A   6       9.567   5.098  15.928  1.00  2.03           H  </a:t>
            </a:r>
          </a:p>
          <a:p>
            <a:r>
              <a:rPr lang="cs-CZ" sz="1600" dirty="0"/>
              <a:t>ATOM     97  HB2 SER A   6       7.371   4.176  16.415  1.00  2.13           H  </a:t>
            </a:r>
          </a:p>
          <a:p>
            <a:r>
              <a:rPr lang="cs-CZ" sz="1600" dirty="0"/>
              <a:t>ATOM     98  HB3 SER A   6       7.277   5.932  16.702  1.00  2.13           H  </a:t>
            </a:r>
          </a:p>
          <a:p>
            <a:r>
              <a:rPr lang="cs-CZ" sz="1600" dirty="0"/>
              <a:t>ATOM     99  HG  SER A   6       5.560   4.870  15.300  1.00  3.21           H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37897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Problems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Some </a:t>
            </a:r>
            <a:r>
              <a:rPr lang="en-US" sz="2000" b="1" dirty="0" err="1" smtClean="0"/>
              <a:t>pdb</a:t>
            </a:r>
            <a:r>
              <a:rPr lang="en-US" sz="2000" b="1" dirty="0" smtClean="0"/>
              <a:t> atom names differ from the </a:t>
            </a:r>
            <a:r>
              <a:rPr lang="en-US" sz="2000" b="1" dirty="0" err="1" smtClean="0"/>
              <a:t>charmm</a:t>
            </a:r>
            <a:r>
              <a:rPr lang="en-US" sz="2000" b="1" dirty="0" smtClean="0"/>
              <a:t> topology contract:</a:t>
            </a:r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ATOM     </a:t>
            </a:r>
            <a:r>
              <a:rPr lang="en-US" sz="1600" dirty="0"/>
              <a:t>89  N   SER A   6       8.926   6.705  14.756  1.00  1.84           N  </a:t>
            </a:r>
          </a:p>
          <a:p>
            <a:r>
              <a:rPr lang="cs-CZ" sz="1600" dirty="0" smtClean="0"/>
              <a:t>ATOM     </a:t>
            </a:r>
            <a:r>
              <a:rPr lang="cs-CZ" sz="1600" dirty="0"/>
              <a:t>90  CA  SER A   6       8.755   5.347  15.231  1.00  1.70           C  </a:t>
            </a:r>
          </a:p>
          <a:p>
            <a:r>
              <a:rPr lang="cs-CZ" sz="1600" dirty="0" smtClean="0"/>
              <a:t>ATOM     </a:t>
            </a:r>
            <a:r>
              <a:rPr lang="cs-CZ" sz="1600" dirty="0"/>
              <a:t>91  C   SER A   6       8.832   4.429  14.008  1.00  1.84           C  </a:t>
            </a:r>
          </a:p>
          <a:p>
            <a:r>
              <a:rPr lang="pt-BR" sz="1600" dirty="0" smtClean="0"/>
              <a:t>ATOM     </a:t>
            </a:r>
            <a:r>
              <a:rPr lang="pt-BR" sz="1600" dirty="0"/>
              <a:t>92  O   SER A   6       8.757   4.867  12.860  1.00  2.14           O  </a:t>
            </a:r>
          </a:p>
          <a:p>
            <a:r>
              <a:rPr lang="pt-BR" sz="1600" dirty="0" smtClean="0"/>
              <a:t>ATOM     </a:t>
            </a:r>
            <a:r>
              <a:rPr lang="pt-BR" sz="1600" dirty="0"/>
              <a:t>93  CB  SER A   6       7.409   5.161  15.930  1.00  1.78           C  </a:t>
            </a:r>
          </a:p>
          <a:p>
            <a:r>
              <a:rPr lang="pt-BR" sz="1600" dirty="0" smtClean="0"/>
              <a:t>ATOM     </a:t>
            </a:r>
            <a:r>
              <a:rPr lang="pt-BR" sz="1600" dirty="0"/>
              <a:t>94  OG  SER A   6       6.371   5.265  14.953  1.00  2.15           O  </a:t>
            </a:r>
          </a:p>
          <a:p>
            <a:r>
              <a:rPr lang="cs-CZ" sz="1600" dirty="0" smtClean="0">
                <a:solidFill>
                  <a:srgbClr val="FF0000"/>
                </a:solidFill>
              </a:rPr>
              <a:t>ATOM     </a:t>
            </a:r>
            <a:r>
              <a:rPr lang="cs-CZ" sz="1600" dirty="0">
                <a:solidFill>
                  <a:srgbClr val="FF0000"/>
                </a:solidFill>
              </a:rPr>
              <a:t>95  H   SER A   6       8.700   6.916  13.796  1.00  2.20           H  </a:t>
            </a:r>
          </a:p>
          <a:p>
            <a:r>
              <a:rPr lang="cs-CZ" sz="1600" dirty="0"/>
              <a:t>ATOM     96  HA  SER A   6       9.567   5.098  15.928  1.00  2.03           H  </a:t>
            </a:r>
          </a:p>
          <a:p>
            <a:r>
              <a:rPr lang="cs-CZ" sz="1600" dirty="0"/>
              <a:t>ATOM     97  HB2 SER A   6       7.371   4.176  16.415  1.00  2.13           H  </a:t>
            </a:r>
          </a:p>
          <a:p>
            <a:r>
              <a:rPr lang="cs-CZ" sz="1600" dirty="0"/>
              <a:t>ATOM     98  HB3 SER A   6       7.277   5.932  16.702  1.00  2.13           H  </a:t>
            </a:r>
          </a:p>
          <a:p>
            <a:r>
              <a:rPr lang="cs-CZ" sz="1600" dirty="0"/>
              <a:t>ATOM     99  HG  SER A   6       5.560   4.870  15.300  1.00  3.21           H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55918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smtClean="0"/>
              <a:t>Problems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Patches</a:t>
            </a:r>
            <a:r>
              <a:rPr lang="en-US" sz="2000" b="1" dirty="0" smtClean="0"/>
              <a:t>? HIS etc…</a:t>
            </a:r>
            <a:endParaRPr lang="en-US" sz="2000" b="1" dirty="0" smtClean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dirty="0"/>
              <a:t>ATOM      1  N   GLY A  70     -29.896  18.639   2.643  1.00  0.00           N  </a:t>
            </a:r>
          </a:p>
          <a:p>
            <a:r>
              <a:rPr lang="en-US" sz="1600" dirty="0"/>
              <a:t>ATOM      2  CA  GLY A  70     -30.357  17.231   2.697  1.00  0.00           C  </a:t>
            </a:r>
          </a:p>
          <a:p>
            <a:r>
              <a:rPr lang="en-US" sz="1600" dirty="0"/>
              <a:t>ATOM      3  C   GLY A  70     -29.993  16.566   4.004  1.00  0.00           C  </a:t>
            </a:r>
          </a:p>
          <a:p>
            <a:r>
              <a:rPr lang="pt-BR" sz="1600" dirty="0"/>
              <a:t>ATOM      4  O   GLY A  70     -28.854  16.654   4.457  1.00  0.00           O  </a:t>
            </a:r>
          </a:p>
          <a:p>
            <a:r>
              <a:rPr lang="pt-BR" sz="1600" dirty="0">
                <a:solidFill>
                  <a:srgbClr val="FF0000"/>
                </a:solidFill>
              </a:rPr>
              <a:t>ATOM      5  H1  GLY A  70     -30.181  19.075   1.740  1.00  0.00           H  </a:t>
            </a:r>
          </a:p>
          <a:p>
            <a:r>
              <a:rPr lang="pt-BR" sz="1600" dirty="0">
                <a:solidFill>
                  <a:srgbClr val="FF0000"/>
                </a:solidFill>
              </a:rPr>
              <a:t>ATOM      6  H2  GLY A  70     -28.857  18.679   2.724  1.00  0.00           H  </a:t>
            </a:r>
          </a:p>
          <a:p>
            <a:r>
              <a:rPr lang="pt-BR" sz="1600" dirty="0">
                <a:solidFill>
                  <a:srgbClr val="FF0000"/>
                </a:solidFill>
              </a:rPr>
              <a:t>ATOM      7  H3  GLY A  70     -30.315  19.180   3.429  1.00  0.00           H  </a:t>
            </a:r>
          </a:p>
          <a:p>
            <a:r>
              <a:rPr lang="pt-BR" sz="1600" dirty="0"/>
              <a:t>ATOM      8  HA2 GLY A  70     -31.431  17.208   2.581  1.00  0.00           H  </a:t>
            </a:r>
          </a:p>
          <a:p>
            <a:r>
              <a:rPr lang="pt-BR" sz="1600" dirty="0"/>
              <a:t>ATOM      9  HA3 GLY A  70     -29.906  16.679   1.885  1.00  0.00           H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45491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energy.py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571880" cy="5293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getph</a:t>
            </a:r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(s)</a:t>
            </a:r>
            <a:r>
              <a:rPr lang="en-US" sz="2000" dirty="0" err="1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2000" dirty="0" err="1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p,t</a:t>
            </a:r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)</a:t>
            </a:r>
            <a:endParaRPr lang="en-US" sz="2000" dirty="0">
              <a:solidFill>
                <a:srgbClr val="0000FF"/>
              </a:solidFill>
              <a:latin typeface="+mj-lt"/>
              <a:ea typeface="+mj-ea"/>
              <a:cs typeface="+mj-cs"/>
            </a:endParaRPr>
          </a:p>
          <a:p>
            <a:endParaRPr lang="en-US" sz="1600" b="1" dirty="0"/>
          </a:p>
          <a:p>
            <a:r>
              <a:rPr lang="en-US" sz="2000" i="1" dirty="0" smtClean="0"/>
              <a:t>Unit test </a:t>
            </a:r>
            <a:r>
              <a:rPr lang="en-US" sz="2000" i="1" dirty="0"/>
              <a:t>for all possible </a:t>
            </a:r>
            <a:r>
              <a:rPr lang="en-US" sz="2000" i="1" dirty="0" err="1"/>
              <a:t>aa</a:t>
            </a:r>
            <a:r>
              <a:rPr lang="en-US" sz="2000" i="1" dirty="0"/>
              <a:t> pairs</a:t>
            </a:r>
            <a:endParaRPr lang="en-US" sz="2000" i="1" dirty="0" smtClean="0"/>
          </a:p>
          <a:p>
            <a:endParaRPr lang="en-US" sz="1600" b="1" dirty="0"/>
          </a:p>
          <a:p>
            <a:endParaRPr lang="en-US" sz="1600" b="1" dirty="0" smtClean="0"/>
          </a:p>
          <a:p>
            <a:r>
              <a:rPr lang="en-US" sz="1600" b="1" dirty="0" smtClean="0"/>
              <a:t>./</a:t>
            </a:r>
            <a:r>
              <a:rPr lang="en-US" sz="1600" b="1" dirty="0" err="1" smtClean="0"/>
              <a:t>core_testing</a:t>
            </a:r>
            <a:r>
              <a:rPr lang="en-US" sz="1600" b="1" dirty="0"/>
              <a:t>/data/simulate/</a:t>
            </a:r>
            <a:r>
              <a:rPr lang="en-US" sz="1600" b="1" dirty="0" err="1"/>
              <a:t>monte_carlo</a:t>
            </a:r>
            <a:r>
              <a:rPr lang="en-US" sz="1600" b="1" dirty="0"/>
              <a:t>/monomer/energy/</a:t>
            </a:r>
            <a:r>
              <a:rPr lang="en-US" sz="1600" b="1" dirty="0" err="1" smtClean="0"/>
              <a:t>standard_ph</a:t>
            </a:r>
            <a:r>
              <a:rPr lang="en-US" sz="1600" b="1" dirty="0" smtClean="0"/>
              <a:t>(s)</a:t>
            </a:r>
            <a:r>
              <a:rPr lang="en-US" sz="1600" b="1" dirty="0" err="1" smtClean="0"/>
              <a:t>i_types.txt</a:t>
            </a:r>
            <a:endParaRPr lang="en-US" sz="1600" b="1" dirty="0" smtClean="0"/>
          </a:p>
          <a:p>
            <a:r>
              <a:rPr lang="en-US" sz="1200" b="1" dirty="0" smtClean="0"/>
              <a:t>…</a:t>
            </a:r>
            <a:endParaRPr lang="en-US" sz="1200" b="1" dirty="0"/>
          </a:p>
          <a:p>
            <a:r>
              <a:rPr lang="en-US" sz="1200" dirty="0" smtClean="0"/>
              <a:t>LYS </a:t>
            </a:r>
            <a:r>
              <a:rPr lang="en-US" sz="1200" dirty="0"/>
              <a:t>LEU 1</a:t>
            </a:r>
          </a:p>
          <a:p>
            <a:r>
              <a:rPr lang="en-US" sz="1200" dirty="0"/>
              <a:t>LYS LYS 1</a:t>
            </a:r>
          </a:p>
          <a:p>
            <a:r>
              <a:rPr lang="en-US" sz="1200" dirty="0"/>
              <a:t>LYS MET 1</a:t>
            </a:r>
          </a:p>
          <a:p>
            <a:r>
              <a:rPr lang="en-US" sz="1200" dirty="0"/>
              <a:t>LYS PHE 1</a:t>
            </a:r>
          </a:p>
          <a:p>
            <a:r>
              <a:rPr lang="en-US" sz="1200" dirty="0"/>
              <a:t>LYS PRO 3</a:t>
            </a:r>
          </a:p>
          <a:p>
            <a:r>
              <a:rPr lang="en-US" sz="1200" dirty="0"/>
              <a:t>LYS SER 1</a:t>
            </a:r>
          </a:p>
          <a:p>
            <a:r>
              <a:rPr lang="en-US" sz="1200" dirty="0"/>
              <a:t>LYS THR 1</a:t>
            </a:r>
          </a:p>
          <a:p>
            <a:r>
              <a:rPr lang="en-US" sz="1200" dirty="0"/>
              <a:t>LYS TRP 1</a:t>
            </a:r>
          </a:p>
          <a:p>
            <a:r>
              <a:rPr lang="en-US" sz="1200" dirty="0"/>
              <a:t>LYS TYR 1</a:t>
            </a:r>
          </a:p>
          <a:p>
            <a:r>
              <a:rPr lang="en-US" sz="1200" dirty="0"/>
              <a:t>LYS VAL 1</a:t>
            </a:r>
          </a:p>
          <a:p>
            <a:r>
              <a:rPr lang="en-US" sz="1200" dirty="0"/>
              <a:t>LYS NULLC 1</a:t>
            </a:r>
          </a:p>
          <a:p>
            <a:r>
              <a:rPr lang="en-US" sz="1200" dirty="0"/>
              <a:t>LYS MAN 1</a:t>
            </a:r>
          </a:p>
          <a:p>
            <a:r>
              <a:rPr lang="en-US" sz="1200" dirty="0"/>
              <a:t>MET ALA 1</a:t>
            </a:r>
          </a:p>
          <a:p>
            <a:r>
              <a:rPr lang="en-US" sz="1200" dirty="0"/>
              <a:t>MET ARG 1</a:t>
            </a:r>
          </a:p>
          <a:p>
            <a:r>
              <a:rPr lang="en-US" sz="1200" dirty="0"/>
              <a:t>MET ASP </a:t>
            </a:r>
            <a:r>
              <a:rPr lang="en-US" sz="1200" dirty="0" smtClean="0"/>
              <a:t>1</a:t>
            </a:r>
            <a:endParaRPr lang="en-US" sz="1200" dirty="0"/>
          </a:p>
          <a:p>
            <a:r>
              <a:rPr lang="en-US" sz="1200" dirty="0" smtClean="0"/>
              <a:t>…</a:t>
            </a:r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1892112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energy.py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571880" cy="5324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getparamph</a:t>
            </a:r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(s)</a:t>
            </a:r>
            <a:r>
              <a:rPr lang="en-US" sz="2000" dirty="0" err="1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000" dirty="0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 (type)</a:t>
            </a:r>
          </a:p>
          <a:p>
            <a:endParaRPr lang="en-US" sz="1600" b="1" dirty="0"/>
          </a:p>
          <a:p>
            <a:r>
              <a:rPr lang="en-US" sz="2000" i="1" dirty="0" smtClean="0"/>
              <a:t>unit test </a:t>
            </a:r>
            <a:r>
              <a:rPr lang="en-US" sz="2000" i="1" dirty="0"/>
              <a:t>for all possible types </a:t>
            </a:r>
          </a:p>
          <a:p>
            <a:endParaRPr lang="en-US" sz="1600" b="1" dirty="0" smtClean="0"/>
          </a:p>
          <a:p>
            <a:r>
              <a:rPr lang="en-US" sz="1600" b="1" dirty="0"/>
              <a:t> </a:t>
            </a:r>
            <a:r>
              <a:rPr lang="en-US" sz="1200" dirty="0"/>
              <a:t>def </a:t>
            </a:r>
            <a:r>
              <a:rPr lang="en-US" sz="1200" dirty="0" err="1"/>
              <a:t>setUp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 = {}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[1] = (0.2,1.0,180.0,0.0,0.0,0.0)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[2] = (1E90,0.0,180.0,0.0,0.0,0.0)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[3] = (0.8,3.0,0.0,0.0,0.0,0.0)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[4] = (1E90,0.0,0.0,0.0,0.0,0.0)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[5] = (0.2,1.0,180.0,0.0,0.0,0.0)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[6] = (1E90,0.0,0.0,0.0,0.0,0.0)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[97] = (0.0,0.0,0.0,0.0,0.0,0.0)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[98] = (0.0,0.0,0.0,0.0,0.0,0.0)</a:t>
            </a:r>
          </a:p>
          <a:p>
            <a:r>
              <a:rPr lang="en-US" sz="1200" dirty="0"/>
              <a:t>      </a:t>
            </a:r>
            <a:r>
              <a:rPr lang="en-US" sz="1200" dirty="0" err="1"/>
              <a:t>self.data</a:t>
            </a:r>
            <a:r>
              <a:rPr lang="en-US" sz="1200" dirty="0"/>
              <a:t>[99] = (0.0,0.0,0.0,0.0,0.0,0.0)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   def </a:t>
            </a:r>
            <a:r>
              <a:rPr lang="en-US" sz="1200" dirty="0" err="1"/>
              <a:t>test_all</a:t>
            </a:r>
            <a:r>
              <a:rPr lang="en-US" sz="1200" dirty="0"/>
              <a:t>(self):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test for all possible types</a:t>
            </a:r>
          </a:p>
          <a:p>
            <a:r>
              <a:rPr lang="en-US" sz="1200" dirty="0"/>
              <a:t>      '''</a:t>
            </a:r>
          </a:p>
          <a:p>
            <a:r>
              <a:rPr lang="en-US" sz="1200" dirty="0"/>
              <a:t>      #</a:t>
            </a:r>
          </a:p>
          <a:p>
            <a:r>
              <a:rPr lang="en-US" sz="1200" dirty="0"/>
              <a:t>      for </a:t>
            </a:r>
            <a:r>
              <a:rPr lang="en-US" sz="1200" dirty="0" err="1"/>
              <a:t>typ</a:t>
            </a:r>
            <a:r>
              <a:rPr lang="en-US" sz="1200" dirty="0"/>
              <a:t> in [1,2,3,4,5,6,97,98,99]:</a:t>
            </a:r>
          </a:p>
          <a:p>
            <a:r>
              <a:rPr lang="en-US" sz="1200" dirty="0"/>
              <a:t>         result = </a:t>
            </a:r>
            <a:r>
              <a:rPr lang="en-US" sz="1200" dirty="0" err="1"/>
              <a:t>energy.getparamphi</a:t>
            </a:r>
            <a:r>
              <a:rPr lang="en-US" sz="1200" dirty="0"/>
              <a:t>(</a:t>
            </a:r>
            <a:r>
              <a:rPr lang="en-US" sz="1200" dirty="0" err="1"/>
              <a:t>typ</a:t>
            </a:r>
            <a:r>
              <a:rPr lang="en-US" sz="1200" dirty="0"/>
              <a:t>)</a:t>
            </a:r>
          </a:p>
          <a:p>
            <a:r>
              <a:rPr lang="en-US" sz="1200" dirty="0"/>
              <a:t>         expected = </a:t>
            </a:r>
            <a:r>
              <a:rPr lang="en-US" sz="1200" dirty="0" err="1"/>
              <a:t>self.data</a:t>
            </a:r>
            <a:r>
              <a:rPr lang="en-US" sz="1200" dirty="0"/>
              <a:t>[</a:t>
            </a:r>
            <a:r>
              <a:rPr lang="en-US" sz="1200" dirty="0" err="1"/>
              <a:t>typ</a:t>
            </a:r>
            <a:r>
              <a:rPr lang="en-US" sz="1200" dirty="0"/>
              <a:t>]</a:t>
            </a:r>
          </a:p>
          <a:p>
            <a:r>
              <a:rPr lang="en-US" sz="1200" dirty="0"/>
              <a:t>         </a:t>
            </a:r>
            <a:r>
              <a:rPr lang="en-US" sz="1200" dirty="0" err="1"/>
              <a:t>self.assertEqual</a:t>
            </a:r>
            <a:r>
              <a:rPr lang="en-US" sz="1200" dirty="0"/>
              <a:t>(</a:t>
            </a:r>
            <a:r>
              <a:rPr lang="en-US" sz="1200" dirty="0" err="1"/>
              <a:t>result,expected</a:t>
            </a:r>
            <a:r>
              <a:rPr lang="en-US" sz="1200" dirty="0"/>
              <a:t>)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52439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energy.py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6001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calc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angle_index,itheta,theta,parm,beta,nonbondflag,seed_object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):</a:t>
            </a:r>
            <a:endParaRPr lang="en-US" sz="1600" b="1" dirty="0"/>
          </a:p>
          <a:p>
            <a:endParaRPr lang="en-US" sz="2000" i="1" dirty="0" smtClean="0"/>
          </a:p>
          <a:p>
            <a:r>
              <a:rPr lang="en-US" sz="2000" b="1" i="1" dirty="0" smtClean="0"/>
              <a:t>Contract for protein:</a:t>
            </a:r>
          </a:p>
          <a:p>
            <a:endParaRPr lang="en-US" sz="1200" dirty="0" smtClean="0"/>
          </a:p>
          <a:p>
            <a:r>
              <a:rPr lang="en-US" sz="1200" dirty="0" smtClean="0"/>
              <a:t>all </a:t>
            </a:r>
            <a:r>
              <a:rPr lang="en-US" sz="1200" dirty="0"/>
              <a:t>the following tests are performed for all possible combinations of dihedral </a:t>
            </a:r>
            <a:r>
              <a:rPr lang="en-US" sz="1200" dirty="0" smtClean="0"/>
              <a:t>types</a:t>
            </a:r>
            <a:endParaRPr lang="en-US" sz="1200" dirty="0"/>
          </a:p>
          <a:p>
            <a:r>
              <a:rPr lang="en-US" sz="1200" dirty="0"/>
              <a:t>test for all regular phi angle rotating a small angle at 300K</a:t>
            </a:r>
          </a:p>
          <a:p>
            <a:r>
              <a:rPr lang="en-US" sz="1200" dirty="0"/>
              <a:t>test for all regular phi angle rotating a large angle at 30K</a:t>
            </a:r>
          </a:p>
          <a:p>
            <a:r>
              <a:rPr lang="en-US" sz="1200" dirty="0"/>
              <a:t>test for all regular phi angle rotating a small angle at 30K</a:t>
            </a:r>
          </a:p>
          <a:p>
            <a:r>
              <a:rPr lang="en-US" sz="1200" dirty="0"/>
              <a:t>test for all regular phi angle rotating a large angle at 30K</a:t>
            </a:r>
          </a:p>
          <a:p>
            <a:r>
              <a:rPr lang="en-US" sz="1200" dirty="0"/>
              <a:t>test for all regular phi angle rotating a small angle at 3000K</a:t>
            </a:r>
          </a:p>
          <a:p>
            <a:r>
              <a:rPr lang="en-US" sz="1200" dirty="0"/>
              <a:t>test for all regular phi angle rotating a large angle at 3000K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nter</a:t>
            </a:r>
            <a:r>
              <a:rPr lang="en-US" sz="1200" dirty="0"/>
              <a:t> phi angle rotating a small angle at 300K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nter</a:t>
            </a:r>
            <a:r>
              <a:rPr lang="en-US" sz="1200" dirty="0"/>
              <a:t> phi angle rotating a large angle at 300K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nter</a:t>
            </a:r>
            <a:r>
              <a:rPr lang="en-US" sz="1200" dirty="0"/>
              <a:t> phi angle rotating a small angle at 30K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nter</a:t>
            </a:r>
            <a:r>
              <a:rPr lang="en-US" sz="1200" dirty="0"/>
              <a:t> phi angle rotating a large angle at 30K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nter</a:t>
            </a:r>
            <a:r>
              <a:rPr lang="en-US" sz="1200" dirty="0"/>
              <a:t> phi angle rotating a small angle at 3000K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nter</a:t>
            </a:r>
            <a:r>
              <a:rPr lang="en-US" sz="1200" dirty="0"/>
              <a:t> phi angle rotating a large angle at 3000K</a:t>
            </a:r>
          </a:p>
          <a:p>
            <a:r>
              <a:rPr lang="en-US" sz="1200" dirty="0"/>
              <a:t>test for all regular </a:t>
            </a:r>
            <a:r>
              <a:rPr lang="en-US" sz="1200" dirty="0" smtClean="0"/>
              <a:t>psi </a:t>
            </a:r>
            <a:r>
              <a:rPr lang="en-US" sz="1200" dirty="0"/>
              <a:t>angle rotating a small angle at 300K</a:t>
            </a:r>
          </a:p>
          <a:p>
            <a:r>
              <a:rPr lang="en-US" sz="1200" dirty="0"/>
              <a:t>test for all regular </a:t>
            </a:r>
            <a:r>
              <a:rPr lang="en-US" sz="1200" dirty="0" smtClean="0"/>
              <a:t>psi </a:t>
            </a:r>
            <a:r>
              <a:rPr lang="en-US" sz="1200" dirty="0"/>
              <a:t>angle rotating a large angle at 300K</a:t>
            </a:r>
          </a:p>
          <a:p>
            <a:r>
              <a:rPr lang="en-US" sz="1200" dirty="0"/>
              <a:t>test for all regular </a:t>
            </a:r>
            <a:r>
              <a:rPr lang="en-US" sz="1200" dirty="0" smtClean="0"/>
              <a:t>psi </a:t>
            </a:r>
            <a:r>
              <a:rPr lang="en-US" sz="1200" dirty="0"/>
              <a:t>angle rotating a small angle at 30K</a:t>
            </a:r>
          </a:p>
          <a:p>
            <a:r>
              <a:rPr lang="en-US" sz="1200" dirty="0"/>
              <a:t>test for all regular </a:t>
            </a:r>
            <a:r>
              <a:rPr lang="en-US" sz="1200" dirty="0" smtClean="0"/>
              <a:t>psi </a:t>
            </a:r>
            <a:r>
              <a:rPr lang="en-US" sz="1200" dirty="0"/>
              <a:t>angle rotating a large angle at 30K</a:t>
            </a:r>
          </a:p>
          <a:p>
            <a:r>
              <a:rPr lang="en-US" sz="1200" dirty="0"/>
              <a:t>test for all regular </a:t>
            </a:r>
            <a:r>
              <a:rPr lang="en-US" sz="1200" dirty="0" smtClean="0"/>
              <a:t>psi </a:t>
            </a:r>
            <a:r>
              <a:rPr lang="en-US" sz="1200" dirty="0"/>
              <a:t>angle rotating a small angle at 3000K</a:t>
            </a:r>
          </a:p>
          <a:p>
            <a:r>
              <a:rPr lang="en-US" sz="1200" dirty="0"/>
              <a:t>test for all regular </a:t>
            </a:r>
            <a:r>
              <a:rPr lang="en-US" sz="1200" dirty="0" smtClean="0"/>
              <a:t>psi </a:t>
            </a:r>
            <a:r>
              <a:rPr lang="en-US" sz="1200" dirty="0"/>
              <a:t>angle rotating a large angle at 3000K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cter</a:t>
            </a:r>
            <a:r>
              <a:rPr lang="en-US" sz="1200" dirty="0"/>
              <a:t> </a:t>
            </a:r>
            <a:r>
              <a:rPr lang="en-US" sz="1200" dirty="0" smtClean="0"/>
              <a:t>psi </a:t>
            </a:r>
            <a:r>
              <a:rPr lang="en-US" sz="1200" dirty="0"/>
              <a:t>angle rotating a small angle at 300K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cter</a:t>
            </a:r>
            <a:r>
              <a:rPr lang="en-US" sz="1200" dirty="0"/>
              <a:t> </a:t>
            </a:r>
            <a:r>
              <a:rPr lang="en-US" sz="1200" dirty="0" smtClean="0"/>
              <a:t>psi </a:t>
            </a:r>
            <a:r>
              <a:rPr lang="en-US" sz="1200" dirty="0"/>
              <a:t>angle rotating a large angle at 300K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cter</a:t>
            </a:r>
            <a:r>
              <a:rPr lang="en-US" sz="1200" dirty="0"/>
              <a:t> </a:t>
            </a:r>
            <a:r>
              <a:rPr lang="en-US" sz="1200" dirty="0" smtClean="0"/>
              <a:t>psi </a:t>
            </a:r>
            <a:r>
              <a:rPr lang="en-US" sz="1200" dirty="0"/>
              <a:t>angle rotating a small angle at 30K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cter</a:t>
            </a:r>
            <a:r>
              <a:rPr lang="en-US" sz="1200" dirty="0"/>
              <a:t> </a:t>
            </a:r>
            <a:r>
              <a:rPr lang="en-US" sz="1200" dirty="0" smtClean="0"/>
              <a:t>psi </a:t>
            </a:r>
            <a:r>
              <a:rPr lang="en-US" sz="1200" dirty="0"/>
              <a:t>angle rotating a large angle at 30K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cter</a:t>
            </a:r>
            <a:r>
              <a:rPr lang="en-US" sz="1200" dirty="0"/>
              <a:t> </a:t>
            </a:r>
            <a:r>
              <a:rPr lang="en-US" sz="1200" dirty="0" smtClean="0"/>
              <a:t>psi </a:t>
            </a:r>
            <a:r>
              <a:rPr lang="en-US" sz="1200" dirty="0"/>
              <a:t>angle rotating a small angle at 3000K</a:t>
            </a:r>
          </a:p>
          <a:p>
            <a:r>
              <a:rPr lang="en-US" sz="1200" dirty="0"/>
              <a:t>test for a </a:t>
            </a:r>
            <a:r>
              <a:rPr lang="en-US" sz="1200" dirty="0" err="1"/>
              <a:t>cter</a:t>
            </a:r>
            <a:r>
              <a:rPr lang="en-US" sz="1200" dirty="0"/>
              <a:t> </a:t>
            </a:r>
            <a:r>
              <a:rPr lang="en-US" sz="1200" dirty="0" smtClean="0"/>
              <a:t>psi </a:t>
            </a:r>
            <a:r>
              <a:rPr lang="en-US" sz="1200" dirty="0"/>
              <a:t>angle rotating a large angle at 3000K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907778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energy.py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5324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calc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angle_index,itheta,theta,parm,beta,nonbondflag,seed_object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):</a:t>
            </a:r>
            <a:endParaRPr lang="en-US" sz="1600" b="1" dirty="0"/>
          </a:p>
          <a:p>
            <a:endParaRPr lang="en-US" sz="2000" i="1" dirty="0" smtClean="0"/>
          </a:p>
          <a:p>
            <a:r>
              <a:rPr lang="en-US" sz="2000" b="1" i="1" dirty="0" smtClean="0"/>
              <a:t>Contract for RNA:</a:t>
            </a:r>
          </a:p>
          <a:p>
            <a:endParaRPr lang="en-US" sz="1600" b="1" dirty="0" smtClean="0"/>
          </a:p>
          <a:p>
            <a:r>
              <a:rPr lang="en-US" sz="1200" dirty="0"/>
              <a:t>test for regular alpha angle rotating a small angle at 300K</a:t>
            </a:r>
          </a:p>
          <a:p>
            <a:r>
              <a:rPr lang="en-US" sz="1200" dirty="0"/>
              <a:t>test for regular alpha angle rotating a large angle at 300K</a:t>
            </a:r>
          </a:p>
          <a:p>
            <a:r>
              <a:rPr lang="en-US" sz="1200" dirty="0"/>
              <a:t>test for regular alpha angle rotating a small angle at 30K</a:t>
            </a:r>
          </a:p>
          <a:p>
            <a:r>
              <a:rPr lang="en-US" sz="1200" dirty="0"/>
              <a:t>test for regular alpha angle rotating a large angle at 30K</a:t>
            </a:r>
          </a:p>
          <a:p>
            <a:r>
              <a:rPr lang="en-US" sz="1200" dirty="0"/>
              <a:t>test for regular alpha angle rotating a small angle at 3000K</a:t>
            </a:r>
          </a:p>
          <a:p>
            <a:r>
              <a:rPr lang="en-US" sz="1200" dirty="0"/>
              <a:t>test for regular alpha angle rotating a large angle at 3000K</a:t>
            </a:r>
          </a:p>
          <a:p>
            <a:r>
              <a:rPr lang="en-US" sz="1200" dirty="0"/>
              <a:t>test for beta angle rotating a small angle at 300K</a:t>
            </a:r>
          </a:p>
          <a:p>
            <a:r>
              <a:rPr lang="en-US" sz="1200" dirty="0"/>
              <a:t>test for beta angle rotating a large angle at 300K</a:t>
            </a:r>
          </a:p>
          <a:p>
            <a:r>
              <a:rPr lang="en-US" sz="1200" dirty="0"/>
              <a:t>test for beta angle rotating a small angle at 30K</a:t>
            </a:r>
          </a:p>
          <a:p>
            <a:r>
              <a:rPr lang="en-US" sz="1200" dirty="0"/>
              <a:t>test for beta angle rotating a large angle at 30K</a:t>
            </a:r>
          </a:p>
          <a:p>
            <a:r>
              <a:rPr lang="en-US" sz="1200" dirty="0"/>
              <a:t>test for beta angle rotating a small angle at 3000K</a:t>
            </a:r>
          </a:p>
          <a:p>
            <a:r>
              <a:rPr lang="en-US" sz="1200" dirty="0"/>
              <a:t>test for beta angle rotating a large angle at 3000K</a:t>
            </a:r>
          </a:p>
          <a:p>
            <a:r>
              <a:rPr lang="en-US" sz="1200" dirty="0"/>
              <a:t>test for delta angle rotating a small angle at 300K</a:t>
            </a:r>
          </a:p>
          <a:p>
            <a:r>
              <a:rPr lang="en-US" sz="1200" dirty="0"/>
              <a:t>test for delta angle rotating a large angle at 300K</a:t>
            </a:r>
          </a:p>
          <a:p>
            <a:r>
              <a:rPr lang="en-US" sz="1200" dirty="0"/>
              <a:t>test for delta angle rotating a small angle at 30K</a:t>
            </a:r>
          </a:p>
          <a:p>
            <a:r>
              <a:rPr lang="en-US" sz="1200" dirty="0"/>
              <a:t>test for delta angle rotating a large angle at 30K</a:t>
            </a:r>
          </a:p>
          <a:p>
            <a:r>
              <a:rPr lang="en-US" sz="1200" dirty="0"/>
              <a:t>test for delta angle rotating a small angle at 3000K</a:t>
            </a:r>
          </a:p>
          <a:p>
            <a:r>
              <a:rPr lang="en-US" sz="1200" dirty="0"/>
              <a:t>test for delta angle rotating a large angle at 3000K</a:t>
            </a:r>
          </a:p>
          <a:p>
            <a:r>
              <a:rPr lang="en-US" sz="1200" dirty="0"/>
              <a:t>test for epsilon angle rotating a small angle at 300K</a:t>
            </a:r>
          </a:p>
          <a:p>
            <a:r>
              <a:rPr lang="en-US" sz="1200" dirty="0"/>
              <a:t>test for epsilon angle rotating a large angle at 300K</a:t>
            </a:r>
          </a:p>
          <a:p>
            <a:r>
              <a:rPr lang="en-US" sz="1200" dirty="0"/>
              <a:t>test for epsilon angle rotating a small angle at 30K</a:t>
            </a:r>
          </a:p>
          <a:p>
            <a:r>
              <a:rPr lang="en-US" sz="1200" dirty="0" smtClean="0"/>
              <a:t>…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322974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energy.py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protein_initialization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(respsi,resphi,resid,resname,numranges,rlow,rnum,first_last_resid,txtOutput):</a:t>
            </a:r>
            <a:endParaRPr lang="en-US" sz="2000" i="1" dirty="0" smtClean="0"/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for a 18-aa system with no PRO/GLY, 1 flexible range in middle</a:t>
            </a:r>
          </a:p>
          <a:p>
            <a:r>
              <a:rPr lang="en-US" sz="1400" dirty="0"/>
              <a:t>test for a 18-aa system with no PRO/GLY, 1 flexible range at </a:t>
            </a:r>
            <a:r>
              <a:rPr lang="en-US" sz="1400" dirty="0" err="1"/>
              <a:t>nter</a:t>
            </a:r>
            <a:endParaRPr lang="en-US" sz="1400" dirty="0"/>
          </a:p>
          <a:p>
            <a:r>
              <a:rPr lang="en-US" sz="1400" dirty="0"/>
              <a:t>test for a 18-aa system with no PRO/GLY, 1 flexible range at </a:t>
            </a:r>
            <a:r>
              <a:rPr lang="en-US" sz="1400" dirty="0" err="1"/>
              <a:t>cter</a:t>
            </a:r>
            <a:endParaRPr lang="en-US" sz="1400" dirty="0"/>
          </a:p>
          <a:p>
            <a:r>
              <a:rPr lang="en-US" sz="1400" dirty="0"/>
              <a:t>test for a 18-aa system with PRO in the middle, and 1 flexible range in middle</a:t>
            </a:r>
          </a:p>
          <a:p>
            <a:r>
              <a:rPr lang="en-US" sz="1400" dirty="0"/>
              <a:t>test for a 18-aa system with PRO at </a:t>
            </a:r>
            <a:r>
              <a:rPr lang="en-US" sz="1400" dirty="0" err="1"/>
              <a:t>nter</a:t>
            </a:r>
            <a:r>
              <a:rPr lang="en-US" sz="1400" dirty="0"/>
              <a:t>, 1 flexible range at </a:t>
            </a:r>
            <a:r>
              <a:rPr lang="en-US" sz="1400" dirty="0" err="1"/>
              <a:t>nter</a:t>
            </a:r>
            <a:endParaRPr lang="en-US" sz="1400" dirty="0"/>
          </a:p>
          <a:p>
            <a:r>
              <a:rPr lang="en-US" sz="1400" dirty="0"/>
              <a:t>test for a 18-aa system with PRO at </a:t>
            </a:r>
            <a:r>
              <a:rPr lang="en-US" sz="1400" dirty="0" err="1"/>
              <a:t>cter</a:t>
            </a:r>
            <a:r>
              <a:rPr lang="en-US" sz="1400" dirty="0"/>
              <a:t>, 1 flexible range at </a:t>
            </a:r>
            <a:r>
              <a:rPr lang="en-US" sz="1400" dirty="0" err="1"/>
              <a:t>cter</a:t>
            </a:r>
            <a:endParaRPr lang="en-US" sz="1400" dirty="0"/>
          </a:p>
          <a:p>
            <a:r>
              <a:rPr lang="en-US" sz="1400" dirty="0"/>
              <a:t>test for a 18-aa system with GLY in the middle, and 1 flexible range in middle</a:t>
            </a:r>
          </a:p>
          <a:p>
            <a:r>
              <a:rPr lang="en-US" sz="1400" dirty="0"/>
              <a:t>test for a 18-aa system with GLY at </a:t>
            </a:r>
            <a:r>
              <a:rPr lang="en-US" sz="1400" dirty="0" err="1"/>
              <a:t>nter</a:t>
            </a:r>
            <a:r>
              <a:rPr lang="en-US" sz="1400" dirty="0"/>
              <a:t>, 1 flexible range at </a:t>
            </a:r>
            <a:r>
              <a:rPr lang="en-US" sz="1400" dirty="0" err="1"/>
              <a:t>nter</a:t>
            </a:r>
            <a:endParaRPr lang="en-US" sz="1400" dirty="0"/>
          </a:p>
          <a:p>
            <a:r>
              <a:rPr lang="en-US" sz="1400" dirty="0"/>
              <a:t>test for a 18-aa system with GLY at </a:t>
            </a:r>
            <a:r>
              <a:rPr lang="en-US" sz="1400" dirty="0" err="1"/>
              <a:t>cter</a:t>
            </a:r>
            <a:r>
              <a:rPr lang="en-US" sz="1400" dirty="0"/>
              <a:t>, 1 flexible range at </a:t>
            </a:r>
            <a:r>
              <a:rPr lang="en-US" sz="1400" dirty="0" err="1"/>
              <a:t>cter</a:t>
            </a:r>
            <a:endParaRPr lang="en-US" sz="1400" dirty="0"/>
          </a:p>
          <a:p>
            <a:r>
              <a:rPr lang="en-US" sz="1400" dirty="0"/>
              <a:t>test for a 18-aa system with 3 flexible ranges at n-</a:t>
            </a:r>
            <a:r>
              <a:rPr lang="en-US" sz="1400" dirty="0" err="1"/>
              <a:t>ter</a:t>
            </a:r>
            <a:r>
              <a:rPr lang="en-US" sz="1400" dirty="0"/>
              <a:t>, middle and </a:t>
            </a:r>
            <a:r>
              <a:rPr lang="en-US" sz="1400" dirty="0" err="1"/>
              <a:t>cter</a:t>
            </a:r>
            <a:r>
              <a:rPr lang="en-US" sz="1400" dirty="0"/>
              <a:t> respectively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600575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energy.py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</a:t>
            </a:r>
            <a:r>
              <a:rPr lang="en-US" sz="2000" dirty="0" err="1">
                <a:solidFill>
                  <a:srgbClr val="0000FF"/>
                </a:solidFill>
                <a:latin typeface="+mj-lt"/>
                <a:ea typeface="+mj-ea"/>
                <a:cs typeface="+mj-cs"/>
              </a:rPr>
              <a:t>rna_initialization</a:t>
            </a:r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(resalpha,resbeta,resgamma,resdelta,resepsilon,reseta,resid,resname,numranges,rlow,rnum,first_last_resid,txtOutput):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for a 8-base system, 1 flexible base in middle</a:t>
            </a:r>
          </a:p>
          <a:p>
            <a:r>
              <a:rPr lang="en-US" sz="1400" dirty="0"/>
              <a:t>test for a 8-base system, 1 flexible base at 5'-ter</a:t>
            </a:r>
          </a:p>
          <a:p>
            <a:r>
              <a:rPr lang="en-US" sz="1400" dirty="0"/>
              <a:t>test for a 8-base system, 1 flexible base at 3'-ter</a:t>
            </a:r>
          </a:p>
          <a:p>
            <a:r>
              <a:rPr lang="en-US" sz="1400" dirty="0"/>
              <a:t>test for a 8-base system, 4 flexible bases in middle</a:t>
            </a:r>
          </a:p>
          <a:p>
            <a:r>
              <a:rPr lang="en-US" sz="1400" dirty="0"/>
              <a:t>test for a 8-base system,  4 flexible bases range at 5'-ter</a:t>
            </a:r>
          </a:p>
          <a:p>
            <a:r>
              <a:rPr lang="en-US" sz="1400" dirty="0"/>
              <a:t>test for a 8-base system,  4 flexible bases range at 3'-ter</a:t>
            </a:r>
          </a:p>
          <a:p>
            <a:r>
              <a:rPr lang="en-US" sz="1400" dirty="0"/>
              <a:t>test for a 8-base system, 2 flexible bases at 3-ter, 2 flexible bases in middle, and 2 flexible </a:t>
            </a:r>
            <a:r>
              <a:rPr lang="en-US" sz="1400" dirty="0" smtClean="0"/>
              <a:t>bases at </a:t>
            </a:r>
            <a:r>
              <a:rPr lang="en-US" sz="1400" dirty="0"/>
              <a:t>5-ter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896031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01053" y="302948"/>
            <a:ext cx="8042276" cy="800235"/>
          </a:xfrm>
        </p:spPr>
        <p:txBody>
          <a:bodyPr/>
          <a:lstStyle/>
          <a:p>
            <a:pPr algn="l"/>
            <a:r>
              <a:rPr lang="en-US" sz="3600" dirty="0" err="1" smtClean="0"/>
              <a:t>nrotate.py</a:t>
            </a:r>
            <a:endParaRPr lang="en-US" sz="28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336" y="1103183"/>
            <a:ext cx="874384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def measure(coor,indices,an,this_mask,q0,first_last_resid,molecule_type):</a:t>
            </a:r>
          </a:p>
          <a:p>
            <a:endParaRPr lang="en-US" sz="2000" b="1" i="1" dirty="0" smtClean="0"/>
          </a:p>
          <a:p>
            <a:r>
              <a:rPr lang="en-US" sz="2000" b="1" i="1" dirty="0" smtClean="0"/>
              <a:t>Contract:</a:t>
            </a:r>
          </a:p>
          <a:p>
            <a:endParaRPr lang="en-US" sz="1600" b="1" dirty="0" smtClean="0"/>
          </a:p>
          <a:p>
            <a:r>
              <a:rPr lang="en-US" sz="1400" dirty="0"/>
              <a:t>test for a 3-aa system; measure phi angle of the first residue (it will return psi angle)</a:t>
            </a:r>
          </a:p>
          <a:p>
            <a:r>
              <a:rPr lang="en-US" sz="1400" dirty="0"/>
              <a:t>test for a 3-aa system; measure psi angle of the first residue</a:t>
            </a:r>
          </a:p>
          <a:p>
            <a:r>
              <a:rPr lang="en-US" sz="1400" dirty="0"/>
              <a:t>test for a 3-aa system; measure the phi angle of the second residue</a:t>
            </a:r>
          </a:p>
          <a:p>
            <a:r>
              <a:rPr lang="en-US" sz="1400" dirty="0"/>
              <a:t>test for a 3-aa system; measure the psi angle of the second residue</a:t>
            </a:r>
          </a:p>
          <a:p>
            <a:r>
              <a:rPr lang="en-US" sz="1400" dirty="0"/>
              <a:t>test for a 3-aa system; measure the phi angle of the last residue</a:t>
            </a:r>
          </a:p>
          <a:p>
            <a:r>
              <a:rPr lang="en-US" sz="1400" dirty="0"/>
              <a:t>test for a 3-aa system; measure the psi angle of the last residue (it will measure the psi angle</a:t>
            </a:r>
            <a:r>
              <a:rPr lang="en-US" sz="1400" dirty="0" smtClean="0"/>
              <a:t>)</a:t>
            </a:r>
            <a:endParaRPr lang="fr-FR" sz="1400" dirty="0"/>
          </a:p>
          <a:p>
            <a:endParaRPr lang="fr-FR" sz="1400" dirty="0" smtClean="0"/>
          </a:p>
          <a:p>
            <a:r>
              <a:rPr lang="fr-FR" sz="1400" i="1" dirty="0" smtClean="0"/>
              <a:t>Note: the </a:t>
            </a:r>
            <a:r>
              <a:rPr lang="fr-FR" sz="1400" i="1" dirty="0" err="1" smtClean="0"/>
              <a:t>dihedral</a:t>
            </a:r>
            <a:r>
              <a:rPr lang="fr-FR" sz="1400" i="1" dirty="0" smtClean="0"/>
              <a:t> angle </a:t>
            </a:r>
            <a:r>
              <a:rPr lang="fr-FR" sz="1400" i="1" dirty="0" err="1" smtClean="0"/>
              <a:t>was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measured</a:t>
            </a:r>
            <a:r>
              <a:rPr lang="fr-FR" sz="1400" i="1" dirty="0" smtClean="0"/>
              <a:t> in VMD and </a:t>
            </a:r>
            <a:r>
              <a:rPr lang="fr-FR" sz="1400" i="1" dirty="0" err="1" smtClean="0"/>
              <a:t>hardwired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into</a:t>
            </a:r>
            <a:r>
              <a:rPr lang="fr-FR" sz="1400" i="1" dirty="0" smtClean="0"/>
              <a:t> the tests.</a:t>
            </a:r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3802530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4384</TotalTime>
  <Words>4604</Words>
  <Application>Microsoft Macintosh PowerPoint</Application>
  <PresentationFormat>On-screen Show (4:3)</PresentationFormat>
  <Paragraphs>460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Breeze</vt:lpstr>
      <vt:lpstr>simulate.monte_carlo.monomer</vt:lpstr>
      <vt:lpstr>Summary</vt:lpstr>
      <vt:lpstr>energy.py</vt:lpstr>
      <vt:lpstr>energy.py</vt:lpstr>
      <vt:lpstr>energy.py</vt:lpstr>
      <vt:lpstr>energy.py</vt:lpstr>
      <vt:lpstr>energy.py</vt:lpstr>
      <vt:lpstr>energy.py</vt:lpstr>
      <vt:lpstr>nrotate.py</vt:lpstr>
      <vt:lpstr>nrotate.py</vt:lpstr>
      <vt:lpstr>nrotate.py</vt:lpstr>
      <vt:lpstr>dihedral.py</vt:lpstr>
      <vt:lpstr>dihedral.py</vt:lpstr>
      <vt:lpstr>dihedral.py</vt:lpstr>
      <vt:lpstr>dihedral.py</vt:lpstr>
      <vt:lpstr>Work in progress</vt:lpstr>
      <vt:lpstr>Charmm topology contract</vt:lpstr>
      <vt:lpstr>Read charmm topology file</vt:lpstr>
      <vt:lpstr>Read charmm topology file</vt:lpstr>
      <vt:lpstr>Read charmm topology file</vt:lpstr>
      <vt:lpstr>Build the charmm-style atom lists</vt:lpstr>
      <vt:lpstr>Build the charmm-style atom lists</vt:lpstr>
      <vt:lpstr>Re-organize the input pdb file</vt:lpstr>
      <vt:lpstr>Re-organize the input pdb file</vt:lpstr>
      <vt:lpstr>Re-organize the input pdb file</vt:lpstr>
      <vt:lpstr>Problems</vt:lpstr>
      <vt:lpstr>Problems</vt:lpstr>
      <vt:lpstr>Problems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and more unitest</dc:title>
  <dc:creator>Joseph  Curtis</dc:creator>
  <cp:lastModifiedBy>Joseph  Curtis</cp:lastModifiedBy>
  <cp:revision>319</cp:revision>
  <dcterms:created xsi:type="dcterms:W3CDTF">2011-11-09T21:36:31Z</dcterms:created>
  <dcterms:modified xsi:type="dcterms:W3CDTF">2012-01-27T23:04:36Z</dcterms:modified>
</cp:coreProperties>
</file>